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12192000"/>
  <p:embeddedFontLst>
    <p:embeddedFont>
      <p:font typeface="MiSans" panose="020B0604020202020204" charset="-122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4785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6-d2r90vhe3tpg8rchuqgg.png"/>
          <p:cNvPicPr>
            <a:picLocks noChangeAspect="1"/>
          </p:cNvPicPr>
          <p:nvPr/>
        </p:nvPicPr>
        <p:blipFill>
          <a:blip r:embed="rId3"/>
          <a:srcRect l="10" r="10"/>
          <a:stretch/>
        </p:blipFill>
        <p:spPr>
          <a:xfrm>
            <a:off x="0" y="0"/>
            <a:ext cx="12213590" cy="68605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9605" y="1517015"/>
            <a:ext cx="11389995" cy="21158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10000"/>
              </a:lnSpc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Blue-Team AI Playbook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865505" y="3769360"/>
            <a:ext cx="2078990" cy="47879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2"/>
          <p:cNvSpPr/>
          <p:nvPr/>
        </p:nvSpPr>
        <p:spPr>
          <a:xfrm>
            <a:off x="865505" y="3769360"/>
            <a:ext cx="2078990" cy="4787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945515" y="3824605"/>
            <a:ext cx="1918970" cy="3693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583305" y="3769360"/>
            <a:ext cx="2078990" cy="47879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3583305" y="3769360"/>
            <a:ext cx="2078990" cy="4787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663315" y="3824605"/>
            <a:ext cx="191897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2025/01/01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6471920"/>
            <a:ext cx="12191365" cy="386080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6471920"/>
            <a:ext cx="12191365" cy="3860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Accelerated Incident Investigation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1139190" y="1641475"/>
            <a:ext cx="3119120" cy="419417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139190" y="1641475"/>
            <a:ext cx="3119120" cy="41941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151255" y="5075555"/>
            <a:ext cx="3107690" cy="761365"/>
          </a:xfrm>
          <a:prstGeom prst="rtTriangle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1151255" y="5075555"/>
            <a:ext cx="3107690" cy="761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 flipH="1">
            <a:off x="1150620" y="4772025"/>
            <a:ext cx="3107690" cy="1064895"/>
          </a:xfrm>
          <a:prstGeom prst="rtTriangle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0" name="Text 8"/>
          <p:cNvSpPr/>
          <p:nvPr/>
        </p:nvSpPr>
        <p:spPr>
          <a:xfrm>
            <a:off x="1150620" y="4772025"/>
            <a:ext cx="3107690" cy="10648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580890" y="1641475"/>
            <a:ext cx="3119120" cy="419417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4580890" y="1641475"/>
            <a:ext cx="3119120" cy="41941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592955" y="5075555"/>
            <a:ext cx="3107690" cy="761365"/>
          </a:xfrm>
          <a:prstGeom prst="rtTriangle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4592955" y="5075555"/>
            <a:ext cx="3107690" cy="761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 flipH="1">
            <a:off x="4592320" y="4772025"/>
            <a:ext cx="3107690" cy="1064895"/>
          </a:xfrm>
          <a:prstGeom prst="rtTriangle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6" name="Text 14"/>
          <p:cNvSpPr/>
          <p:nvPr/>
        </p:nvSpPr>
        <p:spPr>
          <a:xfrm>
            <a:off x="4592320" y="4772025"/>
            <a:ext cx="3107690" cy="10648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8022590" y="1641475"/>
            <a:ext cx="3119120" cy="419417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8022590" y="1641475"/>
            <a:ext cx="3119120" cy="41941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034655" y="5075555"/>
            <a:ext cx="3107690" cy="761365"/>
          </a:xfrm>
          <a:prstGeom prst="rtTriangle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20" name="Text 18"/>
          <p:cNvSpPr/>
          <p:nvPr/>
        </p:nvSpPr>
        <p:spPr>
          <a:xfrm>
            <a:off x="8034655" y="5075555"/>
            <a:ext cx="3107690" cy="761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8034020" y="4772025"/>
            <a:ext cx="3107690" cy="1064895"/>
          </a:xfrm>
          <a:prstGeom prst="rtTriangle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22" name="Text 20"/>
          <p:cNvSpPr/>
          <p:nvPr/>
        </p:nvSpPr>
        <p:spPr>
          <a:xfrm>
            <a:off x="8034020" y="4772025"/>
            <a:ext cx="3107690" cy="10648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365885" y="1803400"/>
            <a:ext cx="265557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Timeline Draft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346835" y="2470785"/>
            <a:ext cx="2694940" cy="11947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generates incident timelines from logs, providing a quick overview of attacker behavior.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807585" y="1803400"/>
            <a:ext cx="265557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Activity Mapping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788535" y="2470785"/>
            <a:ext cx="2694940" cy="11947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maps activity to MITRE ATT&amp;CK, offering a structured framework for understanding threats.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249285" y="1803400"/>
            <a:ext cx="265557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Next Steps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230235" y="2470785"/>
            <a:ext cx="2694940" cy="11947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recommends next investigative queries, guiding analysts on where to focus their efforts.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4-d2r90v1e3tpg8rchuqc0.jpg"/>
          <p:cNvPicPr>
            <a:picLocks noChangeAspect="1"/>
          </p:cNvPicPr>
          <p:nvPr/>
        </p:nvPicPr>
        <p:blipFill>
          <a:blip r:embed="rId3"/>
          <a:srcRect l="3583" r="3583"/>
          <a:stretch/>
        </p:blipFill>
        <p:spPr>
          <a:xfrm>
            <a:off x="0" y="-20955"/>
            <a:ext cx="12192000" cy="69119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1329690"/>
            <a:ext cx="2071370" cy="178157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31520" y="3013710"/>
            <a:ext cx="1098740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Intel &amp; Detection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5800" y="33210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for Threat Intel Enrichment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flip="none" rotWithShape="1">
            <a:gsLst>
              <a:gs pos="0">
                <a:srgbClr val="018EF4"/>
              </a:gs>
              <a:gs pos="91000">
                <a:srgbClr val="49B2FE"/>
              </a:gs>
              <a:gs pos="100000">
                <a:srgbClr val="49B2FE"/>
              </a:gs>
            </a:gsLst>
            <a:lin ang="135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-5080" y="5532755"/>
            <a:ext cx="12207240" cy="132524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6" name="Text 4"/>
          <p:cNvSpPr/>
          <p:nvPr/>
        </p:nvSpPr>
        <p:spPr>
          <a:xfrm>
            <a:off x="-5080" y="5532755"/>
            <a:ext cx="12207240" cy="13252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 flipH="1">
            <a:off x="632460" y="1732280"/>
            <a:ext cx="2560955" cy="3901440"/>
          </a:xfrm>
          <a:custGeom>
            <a:avLst/>
            <a:gdLst/>
            <a:ahLst/>
            <a:cxnLst/>
            <a:rect l="l" t="t" r="r" b="b"/>
            <a:pathLst>
              <a:path w="2560955" h="3901440">
                <a:moveTo>
                  <a:pt x="0" y="124460"/>
                </a:moveTo>
                <a:cubicBezTo>
                  <a:pt x="169545" y="28575"/>
                  <a:pt x="423862" y="-3175"/>
                  <a:pt x="528197" y="0"/>
                </a:cubicBezTo>
                <a:cubicBezTo>
                  <a:pt x="776586" y="-8255"/>
                  <a:pt x="1119232" y="84455"/>
                  <a:pt x="1300633" y="129540"/>
                </a:cubicBezTo>
                <a:cubicBezTo>
                  <a:pt x="1535387" y="195580"/>
                  <a:pt x="1863806" y="257175"/>
                  <a:pt x="2032758" y="248920"/>
                </a:cubicBezTo>
                <a:cubicBezTo>
                  <a:pt x="2201710" y="258445"/>
                  <a:pt x="2456620" y="184785"/>
                  <a:pt x="2560955" y="124460"/>
                </a:cubicBezTo>
                <a:lnTo>
                  <a:pt x="2560955" y="3444240"/>
                </a:lnTo>
                <a:cubicBezTo>
                  <a:pt x="2568069" y="3700780"/>
                  <a:pt x="2348728" y="3907790"/>
                  <a:pt x="2134129" y="3901440"/>
                </a:cubicBezTo>
                <a:lnTo>
                  <a:pt x="426826" y="3901440"/>
                </a:lnTo>
                <a:cubicBezTo>
                  <a:pt x="187329" y="3909695"/>
                  <a:pt x="-5928" y="3674745"/>
                  <a:pt x="0" y="3444240"/>
                </a:cubicBezTo>
                <a:lnTo>
                  <a:pt x="0" y="12446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9050">
            <a:gradFill flip="none" rotWithShape="1">
              <a:gsLst>
                <a:gs pos="0">
                  <a:srgbClr val="92D1FE"/>
                </a:gs>
                <a:gs pos="84000">
                  <a:srgbClr val="49B2FE"/>
                </a:gs>
                <a:gs pos="100000">
                  <a:srgbClr val="49B2FE"/>
                </a:gs>
              </a:gsLst>
              <a:lin ang="16200000" scaled="1"/>
            </a:gra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632460" y="1732280"/>
            <a:ext cx="2560955" cy="39014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32460" y="1727200"/>
            <a:ext cx="2560955" cy="3901440"/>
          </a:xfrm>
          <a:custGeom>
            <a:avLst/>
            <a:gdLst/>
            <a:ahLst/>
            <a:cxnLst/>
            <a:rect l="l" t="t" r="r" b="b"/>
            <a:pathLst>
              <a:path w="2560955" h="3901440">
                <a:moveTo>
                  <a:pt x="0" y="124460"/>
                </a:moveTo>
                <a:cubicBezTo>
                  <a:pt x="169545" y="28575"/>
                  <a:pt x="423862" y="-3175"/>
                  <a:pt x="528197" y="0"/>
                </a:cubicBezTo>
                <a:cubicBezTo>
                  <a:pt x="776586" y="-8255"/>
                  <a:pt x="1119232" y="84455"/>
                  <a:pt x="1300633" y="129540"/>
                </a:cubicBezTo>
                <a:cubicBezTo>
                  <a:pt x="1535387" y="195580"/>
                  <a:pt x="1863806" y="257175"/>
                  <a:pt x="2032758" y="248920"/>
                </a:cubicBezTo>
                <a:cubicBezTo>
                  <a:pt x="2201710" y="258445"/>
                  <a:pt x="2456620" y="184785"/>
                  <a:pt x="2560955" y="124460"/>
                </a:cubicBezTo>
                <a:lnTo>
                  <a:pt x="2560955" y="3444240"/>
                </a:lnTo>
                <a:cubicBezTo>
                  <a:pt x="2568069" y="3700780"/>
                  <a:pt x="2348728" y="3907790"/>
                  <a:pt x="2134129" y="3901440"/>
                </a:cubicBezTo>
                <a:lnTo>
                  <a:pt x="426826" y="3901440"/>
                </a:lnTo>
                <a:cubicBezTo>
                  <a:pt x="187329" y="3909695"/>
                  <a:pt x="-5928" y="3674745"/>
                  <a:pt x="0" y="3444240"/>
                </a:cubicBezTo>
                <a:lnTo>
                  <a:pt x="0" y="124460"/>
                </a:lnTo>
                <a:close/>
              </a:path>
            </a:pathLst>
          </a:cu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0" name="Text 8"/>
          <p:cNvSpPr/>
          <p:nvPr/>
        </p:nvSpPr>
        <p:spPr>
          <a:xfrm>
            <a:off x="632460" y="1727200"/>
            <a:ext cx="2560955" cy="39014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32460" y="2159000"/>
            <a:ext cx="2560955" cy="3749040"/>
          </a:xfrm>
          <a:custGeom>
            <a:avLst/>
            <a:gdLst/>
            <a:ahLst/>
            <a:cxnLst/>
            <a:rect l="l" t="t" r="r" b="b"/>
            <a:pathLst>
              <a:path w="2560955" h="3749040">
                <a:moveTo>
                  <a:pt x="0" y="119598"/>
                </a:moveTo>
                <a:cubicBezTo>
                  <a:pt x="169545" y="27459"/>
                  <a:pt x="423862" y="-3051"/>
                  <a:pt x="528197" y="0"/>
                </a:cubicBezTo>
                <a:cubicBezTo>
                  <a:pt x="776586" y="-7933"/>
                  <a:pt x="1119232" y="81156"/>
                  <a:pt x="1300633" y="124480"/>
                </a:cubicBezTo>
                <a:cubicBezTo>
                  <a:pt x="1535387" y="187940"/>
                  <a:pt x="1863806" y="247129"/>
                  <a:pt x="2032758" y="239197"/>
                </a:cubicBezTo>
                <a:cubicBezTo>
                  <a:pt x="2201710" y="248349"/>
                  <a:pt x="2456620" y="177567"/>
                  <a:pt x="2560955" y="119598"/>
                </a:cubicBezTo>
                <a:lnTo>
                  <a:pt x="2560955" y="3309699"/>
                </a:lnTo>
                <a:cubicBezTo>
                  <a:pt x="2568069" y="3556218"/>
                  <a:pt x="2348728" y="3755142"/>
                  <a:pt x="2134129" y="3749040"/>
                </a:cubicBezTo>
                <a:lnTo>
                  <a:pt x="426826" y="3749040"/>
                </a:lnTo>
                <a:cubicBezTo>
                  <a:pt x="187329" y="3756973"/>
                  <a:pt x="-5928" y="3531200"/>
                  <a:pt x="0" y="3309699"/>
                </a:cubicBezTo>
                <a:lnTo>
                  <a:pt x="0" y="119598"/>
                </a:lnTo>
                <a:close/>
              </a:path>
            </a:pathLst>
          </a:custGeom>
          <a:solidFill>
            <a:srgbClr val="FFFFFF"/>
          </a:solidFill>
          <a:ln w="19050">
            <a:gradFill flip="none" rotWithShape="1">
              <a:gsLst>
                <a:gs pos="0">
                  <a:srgbClr val="FFFFFF"/>
                </a:gs>
                <a:gs pos="44000">
                  <a:srgbClr val="92D1FE"/>
                </a:gs>
                <a:gs pos="84000">
                  <a:srgbClr val="49B2FE"/>
                </a:gs>
                <a:gs pos="100000">
                  <a:srgbClr val="49B2FE"/>
                </a:gs>
              </a:gsLst>
              <a:lin ang="5400000" scaled="1"/>
            </a:gra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632460" y="2159000"/>
            <a:ext cx="2560955" cy="37490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flipH="1">
            <a:off x="3360420" y="1732280"/>
            <a:ext cx="2560955" cy="3901440"/>
          </a:xfrm>
          <a:custGeom>
            <a:avLst/>
            <a:gdLst/>
            <a:ahLst/>
            <a:cxnLst/>
            <a:rect l="l" t="t" r="r" b="b"/>
            <a:pathLst>
              <a:path w="2560955" h="3901440">
                <a:moveTo>
                  <a:pt x="0" y="124460"/>
                </a:moveTo>
                <a:cubicBezTo>
                  <a:pt x="169545" y="28575"/>
                  <a:pt x="423862" y="-3175"/>
                  <a:pt x="528197" y="0"/>
                </a:cubicBezTo>
                <a:cubicBezTo>
                  <a:pt x="776586" y="-8255"/>
                  <a:pt x="1119232" y="84455"/>
                  <a:pt x="1300633" y="129540"/>
                </a:cubicBezTo>
                <a:cubicBezTo>
                  <a:pt x="1535387" y="195580"/>
                  <a:pt x="1863806" y="257175"/>
                  <a:pt x="2032758" y="248920"/>
                </a:cubicBezTo>
                <a:cubicBezTo>
                  <a:pt x="2201710" y="258445"/>
                  <a:pt x="2456620" y="184785"/>
                  <a:pt x="2560955" y="124460"/>
                </a:cubicBezTo>
                <a:lnTo>
                  <a:pt x="2560955" y="3444240"/>
                </a:lnTo>
                <a:cubicBezTo>
                  <a:pt x="2568069" y="3700780"/>
                  <a:pt x="2348728" y="3907790"/>
                  <a:pt x="2134129" y="3901440"/>
                </a:cubicBezTo>
                <a:lnTo>
                  <a:pt x="426826" y="3901440"/>
                </a:lnTo>
                <a:cubicBezTo>
                  <a:pt x="187329" y="3909695"/>
                  <a:pt x="-5928" y="3674745"/>
                  <a:pt x="0" y="3444240"/>
                </a:cubicBezTo>
                <a:lnTo>
                  <a:pt x="0" y="12446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9050">
            <a:gradFill flip="none" rotWithShape="1">
              <a:gsLst>
                <a:gs pos="0">
                  <a:srgbClr val="92D1FE"/>
                </a:gs>
                <a:gs pos="84000">
                  <a:srgbClr val="49B2FE"/>
                </a:gs>
                <a:gs pos="100000">
                  <a:srgbClr val="49B2FE"/>
                </a:gs>
              </a:gsLst>
              <a:lin ang="16200000" scaled="1"/>
            </a:gra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360420" y="1732280"/>
            <a:ext cx="2560955" cy="39014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360420" y="1727200"/>
            <a:ext cx="2560955" cy="3901440"/>
          </a:xfrm>
          <a:custGeom>
            <a:avLst/>
            <a:gdLst/>
            <a:ahLst/>
            <a:cxnLst/>
            <a:rect l="l" t="t" r="r" b="b"/>
            <a:pathLst>
              <a:path w="2560955" h="3901440">
                <a:moveTo>
                  <a:pt x="0" y="124460"/>
                </a:moveTo>
                <a:cubicBezTo>
                  <a:pt x="169545" y="28575"/>
                  <a:pt x="423862" y="-3175"/>
                  <a:pt x="528197" y="0"/>
                </a:cubicBezTo>
                <a:cubicBezTo>
                  <a:pt x="776586" y="-8255"/>
                  <a:pt x="1119232" y="84455"/>
                  <a:pt x="1300633" y="129540"/>
                </a:cubicBezTo>
                <a:cubicBezTo>
                  <a:pt x="1535387" y="195580"/>
                  <a:pt x="1863806" y="257175"/>
                  <a:pt x="2032758" y="248920"/>
                </a:cubicBezTo>
                <a:cubicBezTo>
                  <a:pt x="2201710" y="258445"/>
                  <a:pt x="2456620" y="184785"/>
                  <a:pt x="2560955" y="124460"/>
                </a:cubicBezTo>
                <a:lnTo>
                  <a:pt x="2560955" y="3444240"/>
                </a:lnTo>
                <a:cubicBezTo>
                  <a:pt x="2568069" y="3700780"/>
                  <a:pt x="2348728" y="3907790"/>
                  <a:pt x="2134129" y="3901440"/>
                </a:cubicBezTo>
                <a:lnTo>
                  <a:pt x="426826" y="3901440"/>
                </a:lnTo>
                <a:cubicBezTo>
                  <a:pt x="187329" y="3909695"/>
                  <a:pt x="-5928" y="3674745"/>
                  <a:pt x="0" y="3444240"/>
                </a:cubicBezTo>
                <a:lnTo>
                  <a:pt x="0" y="124460"/>
                </a:lnTo>
                <a:close/>
              </a:path>
            </a:pathLst>
          </a:cu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6" name="Text 14"/>
          <p:cNvSpPr/>
          <p:nvPr/>
        </p:nvSpPr>
        <p:spPr>
          <a:xfrm>
            <a:off x="3360420" y="1727200"/>
            <a:ext cx="2560955" cy="39014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360420" y="2159000"/>
            <a:ext cx="2560955" cy="3749040"/>
          </a:xfrm>
          <a:custGeom>
            <a:avLst/>
            <a:gdLst/>
            <a:ahLst/>
            <a:cxnLst/>
            <a:rect l="l" t="t" r="r" b="b"/>
            <a:pathLst>
              <a:path w="2560955" h="3749040">
                <a:moveTo>
                  <a:pt x="0" y="119598"/>
                </a:moveTo>
                <a:cubicBezTo>
                  <a:pt x="169545" y="27459"/>
                  <a:pt x="423862" y="-3051"/>
                  <a:pt x="528197" y="0"/>
                </a:cubicBezTo>
                <a:cubicBezTo>
                  <a:pt x="776586" y="-7933"/>
                  <a:pt x="1119232" y="81156"/>
                  <a:pt x="1300633" y="124480"/>
                </a:cubicBezTo>
                <a:cubicBezTo>
                  <a:pt x="1535387" y="187940"/>
                  <a:pt x="1863806" y="247129"/>
                  <a:pt x="2032758" y="239197"/>
                </a:cubicBezTo>
                <a:cubicBezTo>
                  <a:pt x="2201710" y="248349"/>
                  <a:pt x="2456620" y="177567"/>
                  <a:pt x="2560955" y="119598"/>
                </a:cubicBezTo>
                <a:lnTo>
                  <a:pt x="2560955" y="3309699"/>
                </a:lnTo>
                <a:cubicBezTo>
                  <a:pt x="2568069" y="3556218"/>
                  <a:pt x="2348728" y="3755142"/>
                  <a:pt x="2134129" y="3749040"/>
                </a:cubicBezTo>
                <a:lnTo>
                  <a:pt x="426826" y="3749040"/>
                </a:lnTo>
                <a:cubicBezTo>
                  <a:pt x="187329" y="3756973"/>
                  <a:pt x="-5928" y="3531200"/>
                  <a:pt x="0" y="3309699"/>
                </a:cubicBezTo>
                <a:lnTo>
                  <a:pt x="0" y="119598"/>
                </a:lnTo>
                <a:close/>
              </a:path>
            </a:pathLst>
          </a:custGeom>
          <a:solidFill>
            <a:srgbClr val="FFFFFF"/>
          </a:solidFill>
          <a:ln w="19050">
            <a:gradFill flip="none" rotWithShape="1">
              <a:gsLst>
                <a:gs pos="0">
                  <a:srgbClr val="FFFFFF"/>
                </a:gs>
                <a:gs pos="44000">
                  <a:srgbClr val="92D1FE"/>
                </a:gs>
                <a:gs pos="84000">
                  <a:srgbClr val="49B2FE"/>
                </a:gs>
                <a:gs pos="100000">
                  <a:srgbClr val="49B2FE"/>
                </a:gs>
              </a:gsLst>
              <a:lin ang="5400000" scaled="1"/>
            </a:gra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3360420" y="2159000"/>
            <a:ext cx="2560955" cy="37490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flipH="1">
            <a:off x="6088380" y="1732280"/>
            <a:ext cx="2560955" cy="3901440"/>
          </a:xfrm>
          <a:custGeom>
            <a:avLst/>
            <a:gdLst/>
            <a:ahLst/>
            <a:cxnLst/>
            <a:rect l="l" t="t" r="r" b="b"/>
            <a:pathLst>
              <a:path w="2560955" h="3901440">
                <a:moveTo>
                  <a:pt x="0" y="124460"/>
                </a:moveTo>
                <a:cubicBezTo>
                  <a:pt x="169545" y="28575"/>
                  <a:pt x="423862" y="-3175"/>
                  <a:pt x="528197" y="0"/>
                </a:cubicBezTo>
                <a:cubicBezTo>
                  <a:pt x="776586" y="-8255"/>
                  <a:pt x="1119232" y="84455"/>
                  <a:pt x="1300633" y="129540"/>
                </a:cubicBezTo>
                <a:cubicBezTo>
                  <a:pt x="1535387" y="195580"/>
                  <a:pt x="1863806" y="257175"/>
                  <a:pt x="2032758" y="248920"/>
                </a:cubicBezTo>
                <a:cubicBezTo>
                  <a:pt x="2201710" y="258445"/>
                  <a:pt x="2456620" y="184785"/>
                  <a:pt x="2560955" y="124460"/>
                </a:cubicBezTo>
                <a:lnTo>
                  <a:pt x="2560955" y="3444240"/>
                </a:lnTo>
                <a:cubicBezTo>
                  <a:pt x="2568069" y="3700780"/>
                  <a:pt x="2348728" y="3907790"/>
                  <a:pt x="2134129" y="3901440"/>
                </a:cubicBezTo>
                <a:lnTo>
                  <a:pt x="426826" y="3901440"/>
                </a:lnTo>
                <a:cubicBezTo>
                  <a:pt x="187329" y="3909695"/>
                  <a:pt x="-5928" y="3674745"/>
                  <a:pt x="0" y="3444240"/>
                </a:cubicBezTo>
                <a:lnTo>
                  <a:pt x="0" y="12446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9050">
            <a:gradFill flip="none" rotWithShape="1">
              <a:gsLst>
                <a:gs pos="0">
                  <a:srgbClr val="92D1FE"/>
                </a:gs>
                <a:gs pos="84000">
                  <a:srgbClr val="49B2FE"/>
                </a:gs>
                <a:gs pos="100000">
                  <a:srgbClr val="49B2FE"/>
                </a:gs>
              </a:gsLst>
              <a:lin ang="16200000" scaled="1"/>
            </a:gra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6088380" y="1732280"/>
            <a:ext cx="2560955" cy="39014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088380" y="1727200"/>
            <a:ext cx="2560955" cy="3901440"/>
          </a:xfrm>
          <a:custGeom>
            <a:avLst/>
            <a:gdLst/>
            <a:ahLst/>
            <a:cxnLst/>
            <a:rect l="l" t="t" r="r" b="b"/>
            <a:pathLst>
              <a:path w="2560955" h="3901440">
                <a:moveTo>
                  <a:pt x="0" y="124460"/>
                </a:moveTo>
                <a:cubicBezTo>
                  <a:pt x="169545" y="28575"/>
                  <a:pt x="423862" y="-3175"/>
                  <a:pt x="528197" y="0"/>
                </a:cubicBezTo>
                <a:cubicBezTo>
                  <a:pt x="776586" y="-8255"/>
                  <a:pt x="1119232" y="84455"/>
                  <a:pt x="1300633" y="129540"/>
                </a:cubicBezTo>
                <a:cubicBezTo>
                  <a:pt x="1535387" y="195580"/>
                  <a:pt x="1863806" y="257175"/>
                  <a:pt x="2032758" y="248920"/>
                </a:cubicBezTo>
                <a:cubicBezTo>
                  <a:pt x="2201710" y="258445"/>
                  <a:pt x="2456620" y="184785"/>
                  <a:pt x="2560955" y="124460"/>
                </a:cubicBezTo>
                <a:lnTo>
                  <a:pt x="2560955" y="3444240"/>
                </a:lnTo>
                <a:cubicBezTo>
                  <a:pt x="2568069" y="3700780"/>
                  <a:pt x="2348728" y="3907790"/>
                  <a:pt x="2134129" y="3901440"/>
                </a:cubicBezTo>
                <a:lnTo>
                  <a:pt x="426826" y="3901440"/>
                </a:lnTo>
                <a:cubicBezTo>
                  <a:pt x="187329" y="3909695"/>
                  <a:pt x="-5928" y="3674745"/>
                  <a:pt x="0" y="3444240"/>
                </a:cubicBezTo>
                <a:lnTo>
                  <a:pt x="0" y="124460"/>
                </a:lnTo>
                <a:close/>
              </a:path>
            </a:pathLst>
          </a:cu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22" name="Text 20"/>
          <p:cNvSpPr/>
          <p:nvPr/>
        </p:nvSpPr>
        <p:spPr>
          <a:xfrm>
            <a:off x="6088380" y="1727200"/>
            <a:ext cx="2560955" cy="39014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088380" y="2159000"/>
            <a:ext cx="2560955" cy="3749040"/>
          </a:xfrm>
          <a:custGeom>
            <a:avLst/>
            <a:gdLst/>
            <a:ahLst/>
            <a:cxnLst/>
            <a:rect l="l" t="t" r="r" b="b"/>
            <a:pathLst>
              <a:path w="2560955" h="3749040">
                <a:moveTo>
                  <a:pt x="0" y="119598"/>
                </a:moveTo>
                <a:cubicBezTo>
                  <a:pt x="169545" y="27459"/>
                  <a:pt x="423862" y="-3051"/>
                  <a:pt x="528197" y="0"/>
                </a:cubicBezTo>
                <a:cubicBezTo>
                  <a:pt x="776586" y="-7933"/>
                  <a:pt x="1119232" y="81156"/>
                  <a:pt x="1300633" y="124480"/>
                </a:cubicBezTo>
                <a:cubicBezTo>
                  <a:pt x="1535387" y="187940"/>
                  <a:pt x="1863806" y="247129"/>
                  <a:pt x="2032758" y="239197"/>
                </a:cubicBezTo>
                <a:cubicBezTo>
                  <a:pt x="2201710" y="248349"/>
                  <a:pt x="2456620" y="177567"/>
                  <a:pt x="2560955" y="119598"/>
                </a:cubicBezTo>
                <a:lnTo>
                  <a:pt x="2560955" y="3309699"/>
                </a:lnTo>
                <a:cubicBezTo>
                  <a:pt x="2568069" y="3556218"/>
                  <a:pt x="2348728" y="3755142"/>
                  <a:pt x="2134129" y="3749040"/>
                </a:cubicBezTo>
                <a:lnTo>
                  <a:pt x="426826" y="3749040"/>
                </a:lnTo>
                <a:cubicBezTo>
                  <a:pt x="187329" y="3756973"/>
                  <a:pt x="-5928" y="3531200"/>
                  <a:pt x="0" y="3309699"/>
                </a:cubicBezTo>
                <a:lnTo>
                  <a:pt x="0" y="119598"/>
                </a:lnTo>
                <a:close/>
              </a:path>
            </a:pathLst>
          </a:custGeom>
          <a:solidFill>
            <a:srgbClr val="FFFFFF"/>
          </a:solidFill>
          <a:ln w="19050">
            <a:gradFill flip="none" rotWithShape="1">
              <a:gsLst>
                <a:gs pos="0">
                  <a:srgbClr val="FFFFFF"/>
                </a:gs>
                <a:gs pos="44000">
                  <a:srgbClr val="92D1FE"/>
                </a:gs>
                <a:gs pos="84000">
                  <a:srgbClr val="49B2FE"/>
                </a:gs>
                <a:gs pos="100000">
                  <a:srgbClr val="49B2FE"/>
                </a:gs>
              </a:gsLst>
              <a:lin ang="5400000" scaled="1"/>
            </a:gra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6088380" y="2159000"/>
            <a:ext cx="2560955" cy="37490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 flipH="1">
            <a:off x="8816340" y="1732280"/>
            <a:ext cx="2560955" cy="3901440"/>
          </a:xfrm>
          <a:custGeom>
            <a:avLst/>
            <a:gdLst/>
            <a:ahLst/>
            <a:cxnLst/>
            <a:rect l="l" t="t" r="r" b="b"/>
            <a:pathLst>
              <a:path w="2560955" h="3901440">
                <a:moveTo>
                  <a:pt x="0" y="124460"/>
                </a:moveTo>
                <a:cubicBezTo>
                  <a:pt x="169545" y="28575"/>
                  <a:pt x="423862" y="-3175"/>
                  <a:pt x="528197" y="0"/>
                </a:cubicBezTo>
                <a:cubicBezTo>
                  <a:pt x="776586" y="-8255"/>
                  <a:pt x="1119232" y="84455"/>
                  <a:pt x="1300633" y="129540"/>
                </a:cubicBezTo>
                <a:cubicBezTo>
                  <a:pt x="1535387" y="195580"/>
                  <a:pt x="1863806" y="257175"/>
                  <a:pt x="2032758" y="248920"/>
                </a:cubicBezTo>
                <a:cubicBezTo>
                  <a:pt x="2201710" y="258445"/>
                  <a:pt x="2456620" y="184785"/>
                  <a:pt x="2560955" y="124460"/>
                </a:cubicBezTo>
                <a:lnTo>
                  <a:pt x="2560955" y="3444240"/>
                </a:lnTo>
                <a:cubicBezTo>
                  <a:pt x="2568069" y="3700780"/>
                  <a:pt x="2348728" y="3907790"/>
                  <a:pt x="2134129" y="3901440"/>
                </a:cubicBezTo>
                <a:lnTo>
                  <a:pt x="426826" y="3901440"/>
                </a:lnTo>
                <a:cubicBezTo>
                  <a:pt x="187329" y="3909695"/>
                  <a:pt x="-5928" y="3674745"/>
                  <a:pt x="0" y="3444240"/>
                </a:cubicBezTo>
                <a:lnTo>
                  <a:pt x="0" y="12446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9050">
            <a:gradFill flip="none" rotWithShape="1">
              <a:gsLst>
                <a:gs pos="0">
                  <a:srgbClr val="92D1FE"/>
                </a:gs>
                <a:gs pos="84000">
                  <a:srgbClr val="49B2FE"/>
                </a:gs>
                <a:gs pos="100000">
                  <a:srgbClr val="49B2FE"/>
                </a:gs>
              </a:gsLst>
              <a:lin ang="16200000" scaled="1"/>
            </a:gra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8816340" y="1732280"/>
            <a:ext cx="2560955" cy="39014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816340" y="1727200"/>
            <a:ext cx="2560955" cy="3901440"/>
          </a:xfrm>
          <a:custGeom>
            <a:avLst/>
            <a:gdLst/>
            <a:ahLst/>
            <a:cxnLst/>
            <a:rect l="l" t="t" r="r" b="b"/>
            <a:pathLst>
              <a:path w="2560955" h="3901440">
                <a:moveTo>
                  <a:pt x="0" y="124460"/>
                </a:moveTo>
                <a:cubicBezTo>
                  <a:pt x="169545" y="28575"/>
                  <a:pt x="423862" y="-3175"/>
                  <a:pt x="528197" y="0"/>
                </a:cubicBezTo>
                <a:cubicBezTo>
                  <a:pt x="776586" y="-8255"/>
                  <a:pt x="1119232" y="84455"/>
                  <a:pt x="1300633" y="129540"/>
                </a:cubicBezTo>
                <a:cubicBezTo>
                  <a:pt x="1535387" y="195580"/>
                  <a:pt x="1863806" y="257175"/>
                  <a:pt x="2032758" y="248920"/>
                </a:cubicBezTo>
                <a:cubicBezTo>
                  <a:pt x="2201710" y="258445"/>
                  <a:pt x="2456620" y="184785"/>
                  <a:pt x="2560955" y="124460"/>
                </a:cubicBezTo>
                <a:lnTo>
                  <a:pt x="2560955" y="3444240"/>
                </a:lnTo>
                <a:cubicBezTo>
                  <a:pt x="2568069" y="3700780"/>
                  <a:pt x="2348728" y="3907790"/>
                  <a:pt x="2134129" y="3901440"/>
                </a:cubicBezTo>
                <a:lnTo>
                  <a:pt x="426826" y="3901440"/>
                </a:lnTo>
                <a:cubicBezTo>
                  <a:pt x="187329" y="3909695"/>
                  <a:pt x="-5928" y="3674745"/>
                  <a:pt x="0" y="3444240"/>
                </a:cubicBezTo>
                <a:lnTo>
                  <a:pt x="0" y="124460"/>
                </a:lnTo>
                <a:close/>
              </a:path>
            </a:pathLst>
          </a:cu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28" name="Text 26"/>
          <p:cNvSpPr/>
          <p:nvPr/>
        </p:nvSpPr>
        <p:spPr>
          <a:xfrm>
            <a:off x="8816340" y="1727200"/>
            <a:ext cx="2560955" cy="39014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8816340" y="2159000"/>
            <a:ext cx="2560955" cy="3749040"/>
          </a:xfrm>
          <a:custGeom>
            <a:avLst/>
            <a:gdLst/>
            <a:ahLst/>
            <a:cxnLst/>
            <a:rect l="l" t="t" r="r" b="b"/>
            <a:pathLst>
              <a:path w="2560955" h="3749040">
                <a:moveTo>
                  <a:pt x="0" y="119598"/>
                </a:moveTo>
                <a:cubicBezTo>
                  <a:pt x="169545" y="27459"/>
                  <a:pt x="423862" y="-3051"/>
                  <a:pt x="528197" y="0"/>
                </a:cubicBezTo>
                <a:cubicBezTo>
                  <a:pt x="776586" y="-7933"/>
                  <a:pt x="1119232" y="81156"/>
                  <a:pt x="1300633" y="124480"/>
                </a:cubicBezTo>
                <a:cubicBezTo>
                  <a:pt x="1535387" y="187940"/>
                  <a:pt x="1863806" y="247129"/>
                  <a:pt x="2032758" y="239197"/>
                </a:cubicBezTo>
                <a:cubicBezTo>
                  <a:pt x="2201710" y="248349"/>
                  <a:pt x="2456620" y="177567"/>
                  <a:pt x="2560955" y="119598"/>
                </a:cubicBezTo>
                <a:lnTo>
                  <a:pt x="2560955" y="3309699"/>
                </a:lnTo>
                <a:cubicBezTo>
                  <a:pt x="2568069" y="3556218"/>
                  <a:pt x="2348728" y="3755142"/>
                  <a:pt x="2134129" y="3749040"/>
                </a:cubicBezTo>
                <a:lnTo>
                  <a:pt x="426826" y="3749040"/>
                </a:lnTo>
                <a:cubicBezTo>
                  <a:pt x="187329" y="3756973"/>
                  <a:pt x="-5928" y="3531200"/>
                  <a:pt x="0" y="3309699"/>
                </a:cubicBezTo>
                <a:lnTo>
                  <a:pt x="0" y="119598"/>
                </a:lnTo>
                <a:close/>
              </a:path>
            </a:pathLst>
          </a:custGeom>
          <a:solidFill>
            <a:srgbClr val="FFFFFF"/>
          </a:solidFill>
          <a:ln w="19050">
            <a:gradFill flip="none" rotWithShape="1">
              <a:gsLst>
                <a:gs pos="0">
                  <a:srgbClr val="FFFFFF"/>
                </a:gs>
                <a:gs pos="44000">
                  <a:srgbClr val="92D1FE"/>
                </a:gs>
                <a:gs pos="84000">
                  <a:srgbClr val="49B2FE"/>
                </a:gs>
                <a:gs pos="100000">
                  <a:srgbClr val="49B2FE"/>
                </a:gs>
              </a:gsLst>
              <a:lin ang="5400000" scaled="1"/>
            </a:gradFill>
            <a:prstDash val="solid"/>
          </a:ln>
        </p:spPr>
      </p:sp>
      <p:sp>
        <p:nvSpPr>
          <p:cNvPr id="30" name="Text 28"/>
          <p:cNvSpPr/>
          <p:nvPr/>
        </p:nvSpPr>
        <p:spPr>
          <a:xfrm>
            <a:off x="8816340" y="2159000"/>
            <a:ext cx="2560955" cy="37490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843915" y="2469515"/>
            <a:ext cx="213868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IOC Classification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24865" y="3126105"/>
            <a:ext cx="2176145" cy="136445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classifies IOCs, identifying domains, IPs, and hashes to streamline threat intelligence.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3571875" y="2469515"/>
            <a:ext cx="2138680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Relationship Identification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3552825" y="3126105"/>
            <a:ext cx="2176145" cy="136445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identifies relationships between indicators, revealing connections that might be missed by humans.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299835" y="2469515"/>
            <a:ext cx="213868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Threat Context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280785" y="3126105"/>
            <a:ext cx="2176145" cy="16375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provides threat context, including families and campaigns, enriching the understanding of threats.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9027795" y="2469515"/>
            <a:ext cx="213868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Intel Summaries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9008745" y="3126105"/>
            <a:ext cx="2176145" cy="136445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drafts summaries for briefings, ensuring analysts have concise and relevant information.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270000"/>
            <a:ext cx="12198985" cy="2520315"/>
          </a:xfrm>
          <a:prstGeom prst="rect">
            <a:avLst/>
          </a:prstGeom>
          <a:solidFill>
            <a:srgbClr val="49B2FE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1270000"/>
            <a:ext cx="12198985" cy="25203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02-14:36:45-d2r90v9e3tpg8rchuqf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1300480"/>
            <a:ext cx="12185650" cy="24384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AI-Assisted Detection Engineering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214755" y="3924935"/>
            <a:ext cx="981646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Rule Generation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167130" y="4477385"/>
            <a:ext cx="9864090" cy="7923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generates draft detection rules from examples, optimizing noisy alerts and identifying redundant detections.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4-d2r90v1e3tpg8rchuqc0.jpg"/>
          <p:cNvPicPr>
            <a:picLocks noChangeAspect="1"/>
          </p:cNvPicPr>
          <p:nvPr/>
        </p:nvPicPr>
        <p:blipFill>
          <a:blip r:embed="rId3"/>
          <a:srcRect l="3583" r="3583"/>
          <a:stretch/>
        </p:blipFill>
        <p:spPr>
          <a:xfrm>
            <a:off x="0" y="-20955"/>
            <a:ext cx="12192000" cy="69119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1329690"/>
            <a:ext cx="2071370" cy="178157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31520" y="3013710"/>
            <a:ext cx="1098740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Forensics &amp; Cloud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for Forensic Log Analysis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 rot="5400000">
            <a:off x="815975" y="2433955"/>
            <a:ext cx="3455035" cy="2957195"/>
          </a:xfrm>
          <a:custGeom>
            <a:avLst/>
            <a:gdLst/>
            <a:ahLst/>
            <a:cxnLst/>
            <a:rect l="l" t="t" r="r" b="b"/>
            <a:pathLst>
              <a:path w="3455035" h="2957195">
                <a:moveTo>
                  <a:pt x="1914525" y="0"/>
                </a:moveTo>
                <a:lnTo>
                  <a:pt x="2684780" y="0"/>
                </a:lnTo>
                <a:lnTo>
                  <a:pt x="3455035" y="1478598"/>
                </a:lnTo>
                <a:lnTo>
                  <a:pt x="2684780" y="2957195"/>
                </a:lnTo>
                <a:lnTo>
                  <a:pt x="0" y="2957195"/>
                </a:lnTo>
                <a:lnTo>
                  <a:pt x="0" y="0"/>
                </a:lnTo>
                <a:lnTo>
                  <a:pt x="1914525" y="0"/>
                </a:lnTo>
                <a:close/>
              </a:path>
            </a:pathLst>
          </a:cu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100000">
                  <a:srgbClr val="49B2FE"/>
                </a:gs>
              </a:gsLst>
              <a:lin ang="2700000" scaled="1"/>
            </a:gradFill>
            <a:prstDash val="solid"/>
          </a:ln>
        </p:spPr>
      </p:sp>
      <p:sp>
        <p:nvSpPr>
          <p:cNvPr id="6" name="Text 4"/>
          <p:cNvSpPr/>
          <p:nvPr/>
        </p:nvSpPr>
        <p:spPr>
          <a:xfrm rot="5400000">
            <a:off x="815975" y="2433955"/>
            <a:ext cx="3455035" cy="29571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31240" y="1775460"/>
            <a:ext cx="3023870" cy="762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1031240" y="1775460"/>
            <a:ext cx="3023870" cy="76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2017395" y="5783580"/>
            <a:ext cx="1052195" cy="121920"/>
          </a:xfrm>
          <a:prstGeom prst="ellipse">
            <a:avLst/>
          </a:prstGeom>
          <a:solidFill>
            <a:srgbClr val="49B2FE">
              <a:alpha val="65098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2017395" y="5783580"/>
            <a:ext cx="1052195" cy="121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rot="5400000">
            <a:off x="4349115" y="2037715"/>
            <a:ext cx="3455035" cy="2957195"/>
          </a:xfrm>
          <a:custGeom>
            <a:avLst/>
            <a:gdLst/>
            <a:ahLst/>
            <a:cxnLst/>
            <a:rect l="l" t="t" r="r" b="b"/>
            <a:pathLst>
              <a:path w="3455035" h="2957195">
                <a:moveTo>
                  <a:pt x="1914525" y="0"/>
                </a:moveTo>
                <a:lnTo>
                  <a:pt x="2684780" y="0"/>
                </a:lnTo>
                <a:lnTo>
                  <a:pt x="3455035" y="1478598"/>
                </a:lnTo>
                <a:lnTo>
                  <a:pt x="2684780" y="2957195"/>
                </a:lnTo>
                <a:lnTo>
                  <a:pt x="0" y="2957195"/>
                </a:lnTo>
                <a:lnTo>
                  <a:pt x="0" y="0"/>
                </a:lnTo>
                <a:lnTo>
                  <a:pt x="1914525" y="0"/>
                </a:lnTo>
                <a:close/>
              </a:path>
            </a:pathLst>
          </a:cu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100000">
                  <a:srgbClr val="49B2FE"/>
                </a:gs>
              </a:gsLst>
              <a:lin ang="2700000" scaled="1"/>
            </a:gradFill>
            <a:prstDash val="solid"/>
          </a:ln>
        </p:spPr>
      </p:sp>
      <p:sp>
        <p:nvSpPr>
          <p:cNvPr id="12" name="Text 10"/>
          <p:cNvSpPr/>
          <p:nvPr/>
        </p:nvSpPr>
        <p:spPr>
          <a:xfrm rot="5400000">
            <a:off x="4349115" y="2037715"/>
            <a:ext cx="3455035" cy="29571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564380" y="1379220"/>
            <a:ext cx="3023870" cy="762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4564380" y="1379220"/>
            <a:ext cx="3023870" cy="76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550535" y="5387340"/>
            <a:ext cx="1052195" cy="121920"/>
          </a:xfrm>
          <a:prstGeom prst="ellipse">
            <a:avLst/>
          </a:prstGeom>
          <a:solidFill>
            <a:srgbClr val="49B2FE">
              <a:alpha val="65098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5550535" y="5387340"/>
            <a:ext cx="1052195" cy="121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rot="5400000">
            <a:off x="7882255" y="2433955"/>
            <a:ext cx="3455035" cy="2957195"/>
          </a:xfrm>
          <a:custGeom>
            <a:avLst/>
            <a:gdLst/>
            <a:ahLst/>
            <a:cxnLst/>
            <a:rect l="l" t="t" r="r" b="b"/>
            <a:pathLst>
              <a:path w="3455035" h="2957195">
                <a:moveTo>
                  <a:pt x="1914525" y="0"/>
                </a:moveTo>
                <a:lnTo>
                  <a:pt x="2684780" y="0"/>
                </a:lnTo>
                <a:lnTo>
                  <a:pt x="3455035" y="1478598"/>
                </a:lnTo>
                <a:lnTo>
                  <a:pt x="2684780" y="2957195"/>
                </a:lnTo>
                <a:lnTo>
                  <a:pt x="0" y="2957195"/>
                </a:lnTo>
                <a:lnTo>
                  <a:pt x="0" y="0"/>
                </a:lnTo>
                <a:lnTo>
                  <a:pt x="1914525" y="0"/>
                </a:lnTo>
                <a:close/>
              </a:path>
            </a:pathLst>
          </a:cu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100000">
                  <a:srgbClr val="49B2FE"/>
                </a:gs>
              </a:gsLst>
              <a:lin ang="2700000" scaled="1"/>
            </a:gradFill>
            <a:prstDash val="solid"/>
          </a:ln>
        </p:spPr>
      </p:sp>
      <p:sp>
        <p:nvSpPr>
          <p:cNvPr id="18" name="Text 16"/>
          <p:cNvSpPr/>
          <p:nvPr/>
        </p:nvSpPr>
        <p:spPr>
          <a:xfrm rot="5400000">
            <a:off x="7882255" y="2433955"/>
            <a:ext cx="3455035" cy="29571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097520" y="1775460"/>
            <a:ext cx="3023870" cy="762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20" name="Text 18"/>
          <p:cNvSpPr/>
          <p:nvPr/>
        </p:nvSpPr>
        <p:spPr>
          <a:xfrm>
            <a:off x="8097520" y="1775460"/>
            <a:ext cx="3023870" cy="76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9083675" y="5783580"/>
            <a:ext cx="1052195" cy="121920"/>
          </a:xfrm>
          <a:prstGeom prst="ellipse">
            <a:avLst/>
          </a:prstGeom>
          <a:solidFill>
            <a:srgbClr val="49B2FE">
              <a:alpha val="65098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9083675" y="5783580"/>
            <a:ext cx="1052195" cy="121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264920" y="1833880"/>
            <a:ext cx="255651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Anomaly Detection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136015" y="2593340"/>
            <a:ext cx="2814320" cy="10582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identifies anomalies in event logs, flagging suspicious processes and authentication sequences.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798060" y="1437640"/>
            <a:ext cx="255651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Device History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669155" y="2197100"/>
            <a:ext cx="2814320" cy="10582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summarizes device histories, providing a quick overview of past activities and potential issues.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331200" y="1833880"/>
            <a:ext cx="255651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Forensic Notes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202295" y="2593340"/>
            <a:ext cx="2814320" cy="10582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drafts forensic notes, assisting analysts in documenting their findings and next steps.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Cloud Posture Hardening AI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1692275" y="1971040"/>
            <a:ext cx="9264015" cy="3397885"/>
          </a:xfrm>
          <a:prstGeom prst="roundRect">
            <a:avLst>
              <a:gd name="adj" fmla="val 10344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DAF0FF"/>
                </a:gs>
                <a:gs pos="100000">
                  <a:srgbClr val="49B2FE"/>
                </a:gs>
              </a:gsLst>
              <a:lin ang="2700000" scaled="1"/>
            </a:gra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692275" y="1971040"/>
            <a:ext cx="9264015" cy="33978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00760" y="1432560"/>
            <a:ext cx="4312285" cy="4312285"/>
          </a:xfrm>
          <a:prstGeom prst="ellipse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1000760" y="1432560"/>
            <a:ext cx="4312285" cy="43122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649095" y="2257425"/>
            <a:ext cx="301561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IAM Configuration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649095" y="2929255"/>
            <a:ext cx="3015615" cy="8576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reviews cloud configurations, highlighting risky IAM permissions and public exposures.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633085" y="2340293"/>
            <a:ext cx="46440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Remediation Steps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633085" y="2951480"/>
            <a:ext cx="4888865" cy="10699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suggests hardening steps, guiding analysts on how to improve cloud security posture.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4-d2r90v1e3tpg8rchuqc0.jpg"/>
          <p:cNvPicPr>
            <a:picLocks noChangeAspect="1"/>
          </p:cNvPicPr>
          <p:nvPr/>
        </p:nvPicPr>
        <p:blipFill>
          <a:blip r:embed="rId3"/>
          <a:srcRect l="3583" r="3583"/>
          <a:stretch/>
        </p:blipFill>
        <p:spPr>
          <a:xfrm>
            <a:off x="0" y="-20955"/>
            <a:ext cx="12192000" cy="69119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1329690"/>
            <a:ext cx="2071370" cy="178157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31520" y="3013710"/>
            <a:ext cx="1098740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Vuln &amp; Metrics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5800" y="33210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for Risk-Based Patching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flip="none" rotWithShape="1">
            <a:gsLst>
              <a:gs pos="0">
                <a:srgbClr val="018EF4"/>
              </a:gs>
              <a:gs pos="91000">
                <a:srgbClr val="49B2FE"/>
              </a:gs>
              <a:gs pos="100000">
                <a:srgbClr val="49B2FE"/>
              </a:gs>
            </a:gsLst>
            <a:lin ang="135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-5080" y="5532755"/>
            <a:ext cx="12207240" cy="132524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6" name="Text 4"/>
          <p:cNvSpPr/>
          <p:nvPr/>
        </p:nvSpPr>
        <p:spPr>
          <a:xfrm>
            <a:off x="-5080" y="5532755"/>
            <a:ext cx="12207240" cy="13252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231140" y="1412240"/>
            <a:ext cx="2841625" cy="4373880"/>
          </a:xfrm>
          <a:prstGeom prst="round2SameRect">
            <a:avLst>
              <a:gd name="adj1" fmla="val 9523"/>
              <a:gd name="adj2" fmla="val 0"/>
            </a:avLst>
          </a:prstGeom>
          <a:solidFill>
            <a:srgbClr val="000000">
              <a:alpha val="0"/>
            </a:srgbClr>
          </a:solidFill>
          <a:ln w="19050">
            <a:gradFill flip="none" rotWithShape="1">
              <a:gsLst>
                <a:gs pos="0">
                  <a:srgbClr val="FFFFFF">
                    <a:alpha val="0"/>
                  </a:srgbClr>
                </a:gs>
                <a:gs pos="44000">
                  <a:srgbClr val="92D1FE"/>
                </a:gs>
                <a:gs pos="84000">
                  <a:srgbClr val="49B2FE"/>
                </a:gs>
                <a:gs pos="100000">
                  <a:srgbClr val="49B2FE"/>
                </a:gs>
              </a:gsLst>
              <a:lin ang="16200000" scaled="1"/>
            </a:gra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231140" y="1412240"/>
            <a:ext cx="2841625" cy="4373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13080" y="1412240"/>
            <a:ext cx="1112520" cy="533400"/>
          </a:xfrm>
          <a:prstGeom prst="round2Diag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0" name="Text 8"/>
          <p:cNvSpPr/>
          <p:nvPr/>
        </p:nvSpPr>
        <p:spPr>
          <a:xfrm>
            <a:off x="513080" y="1412240"/>
            <a:ext cx="1112520" cy="533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220720" y="1412240"/>
            <a:ext cx="2795270" cy="4373880"/>
          </a:xfrm>
          <a:prstGeom prst="round2SameRect">
            <a:avLst>
              <a:gd name="adj1" fmla="val 9523"/>
              <a:gd name="adj2" fmla="val 0"/>
            </a:avLst>
          </a:prstGeom>
          <a:solidFill>
            <a:srgbClr val="000000">
              <a:alpha val="0"/>
            </a:srgbClr>
          </a:solidFill>
          <a:ln w="19050">
            <a:gradFill flip="none" rotWithShape="1">
              <a:gsLst>
                <a:gs pos="0">
                  <a:srgbClr val="FFFFFF">
                    <a:alpha val="0"/>
                  </a:srgbClr>
                </a:gs>
                <a:gs pos="44000">
                  <a:srgbClr val="92D1FE"/>
                </a:gs>
                <a:gs pos="84000">
                  <a:srgbClr val="49B2FE"/>
                </a:gs>
                <a:gs pos="100000">
                  <a:srgbClr val="49B2FE"/>
                </a:gs>
              </a:gsLst>
              <a:lin ang="16200000" scaled="1"/>
            </a:gra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3220720" y="1412240"/>
            <a:ext cx="2795270" cy="4373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347720" y="1412240"/>
            <a:ext cx="1112520" cy="533400"/>
          </a:xfrm>
          <a:prstGeom prst="round2Diag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3347720" y="1412240"/>
            <a:ext cx="1112520" cy="533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182360" y="1412240"/>
            <a:ext cx="2559685" cy="4373880"/>
          </a:xfrm>
          <a:prstGeom prst="round2SameRect">
            <a:avLst>
              <a:gd name="adj1" fmla="val 9523"/>
              <a:gd name="adj2" fmla="val 0"/>
            </a:avLst>
          </a:prstGeom>
          <a:solidFill>
            <a:srgbClr val="000000">
              <a:alpha val="0"/>
            </a:srgbClr>
          </a:solidFill>
          <a:ln w="19050">
            <a:gradFill flip="none" rotWithShape="1">
              <a:gsLst>
                <a:gs pos="0">
                  <a:srgbClr val="FFFFFF">
                    <a:alpha val="0"/>
                  </a:srgbClr>
                </a:gs>
                <a:gs pos="44000">
                  <a:srgbClr val="92D1FE"/>
                </a:gs>
                <a:gs pos="84000">
                  <a:srgbClr val="49B2FE"/>
                </a:gs>
                <a:gs pos="100000">
                  <a:srgbClr val="49B2FE"/>
                </a:gs>
              </a:gsLst>
              <a:lin ang="16200000" scaled="1"/>
            </a:gra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6182360" y="1412240"/>
            <a:ext cx="2559685" cy="4373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182360" y="1412240"/>
            <a:ext cx="1112520" cy="533400"/>
          </a:xfrm>
          <a:prstGeom prst="round2Diag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6182360" y="1412240"/>
            <a:ext cx="1112520" cy="533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908415" y="1412240"/>
            <a:ext cx="2961640" cy="4373880"/>
          </a:xfrm>
          <a:prstGeom prst="round2SameRect">
            <a:avLst>
              <a:gd name="adj1" fmla="val 9523"/>
              <a:gd name="adj2" fmla="val 0"/>
            </a:avLst>
          </a:prstGeom>
          <a:solidFill>
            <a:srgbClr val="000000">
              <a:alpha val="0"/>
            </a:srgbClr>
          </a:solidFill>
          <a:ln w="19050">
            <a:gradFill flip="none" rotWithShape="1">
              <a:gsLst>
                <a:gs pos="0">
                  <a:srgbClr val="FFFFFF">
                    <a:alpha val="0"/>
                  </a:srgbClr>
                </a:gs>
                <a:gs pos="44000">
                  <a:srgbClr val="92D1FE"/>
                </a:gs>
                <a:gs pos="84000">
                  <a:srgbClr val="49B2FE"/>
                </a:gs>
                <a:gs pos="100000">
                  <a:srgbClr val="49B2FE"/>
                </a:gs>
              </a:gsLst>
              <a:lin ang="16200000" scaled="1"/>
            </a:gra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8908415" y="1412240"/>
            <a:ext cx="2961640" cy="4373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9017000" y="1412240"/>
            <a:ext cx="1112520" cy="533400"/>
          </a:xfrm>
          <a:prstGeom prst="round2Diag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22" name="Text 20"/>
          <p:cNvSpPr/>
          <p:nvPr/>
        </p:nvSpPr>
        <p:spPr>
          <a:xfrm>
            <a:off x="9017000" y="1412240"/>
            <a:ext cx="1112520" cy="533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-5080" y="6195695"/>
            <a:ext cx="12207240" cy="0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4" name="Shape 22"/>
          <p:cNvSpPr/>
          <p:nvPr/>
        </p:nvSpPr>
        <p:spPr>
          <a:xfrm>
            <a:off x="1686560" y="6116320"/>
            <a:ext cx="198120" cy="198120"/>
          </a:xfrm>
          <a:prstGeom prst="ellipse">
            <a:avLst/>
          </a:prstGeom>
          <a:gradFill flip="none" rotWithShape="1">
            <a:gsLst>
              <a:gs pos="0">
                <a:srgbClr val="018EF4"/>
              </a:gs>
              <a:gs pos="53000">
                <a:srgbClr val="49B2FE"/>
              </a:gs>
              <a:gs pos="91000">
                <a:srgbClr val="95D7F9"/>
              </a:gs>
              <a:gs pos="100000">
                <a:srgbClr val="95D7F9"/>
              </a:gs>
            </a:gsLst>
            <a:lin ang="13500000" scaled="1"/>
          </a:gradFill>
          <a:ln w="38100">
            <a:solidFill>
              <a:srgbClr val="FFFFFF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1686560" y="6116320"/>
            <a:ext cx="198120" cy="1981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4627880" y="6116320"/>
            <a:ext cx="198120" cy="198120"/>
          </a:xfrm>
          <a:prstGeom prst="ellipse">
            <a:avLst/>
          </a:prstGeom>
          <a:gradFill flip="none" rotWithShape="1">
            <a:gsLst>
              <a:gs pos="0">
                <a:srgbClr val="018EF4"/>
              </a:gs>
              <a:gs pos="53000">
                <a:srgbClr val="49B2FE"/>
              </a:gs>
              <a:gs pos="91000">
                <a:srgbClr val="95D7F9"/>
              </a:gs>
              <a:gs pos="100000">
                <a:srgbClr val="95D7F9"/>
              </a:gs>
            </a:gsLst>
            <a:lin ang="13500000" scaled="1"/>
          </a:gradFill>
          <a:ln w="38100">
            <a:solidFill>
              <a:srgbClr val="FFFFFF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4627880" y="6116320"/>
            <a:ext cx="198120" cy="1981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7569200" y="6116320"/>
            <a:ext cx="198120" cy="198120"/>
          </a:xfrm>
          <a:prstGeom prst="ellipse">
            <a:avLst/>
          </a:prstGeom>
          <a:gradFill flip="none" rotWithShape="1">
            <a:gsLst>
              <a:gs pos="0">
                <a:srgbClr val="018EF4"/>
              </a:gs>
              <a:gs pos="53000">
                <a:srgbClr val="49B2FE"/>
              </a:gs>
              <a:gs pos="91000">
                <a:srgbClr val="95D7F9"/>
              </a:gs>
              <a:gs pos="100000">
                <a:srgbClr val="95D7F9"/>
              </a:gs>
            </a:gsLst>
            <a:lin ang="13500000" scaled="1"/>
          </a:gradFill>
          <a:ln w="38100">
            <a:solidFill>
              <a:srgbClr val="FFFFFF"/>
            </a:solidFill>
            <a:prstDash val="solid"/>
          </a:ln>
        </p:spPr>
      </p:sp>
      <p:sp>
        <p:nvSpPr>
          <p:cNvPr id="29" name="Text 27"/>
          <p:cNvSpPr/>
          <p:nvPr/>
        </p:nvSpPr>
        <p:spPr>
          <a:xfrm>
            <a:off x="7569200" y="6116320"/>
            <a:ext cx="198120" cy="1981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10510520" y="6116320"/>
            <a:ext cx="198120" cy="198120"/>
          </a:xfrm>
          <a:prstGeom prst="ellipse">
            <a:avLst/>
          </a:prstGeom>
          <a:gradFill flip="none" rotWithShape="1">
            <a:gsLst>
              <a:gs pos="0">
                <a:srgbClr val="018EF4"/>
              </a:gs>
              <a:gs pos="53000">
                <a:srgbClr val="49B2FE"/>
              </a:gs>
              <a:gs pos="91000">
                <a:srgbClr val="95D7F9"/>
              </a:gs>
              <a:gs pos="100000">
                <a:srgbClr val="95D7F9"/>
              </a:gs>
            </a:gsLst>
            <a:lin ang="13500000" scaled="1"/>
          </a:gradFill>
          <a:ln w="38100">
            <a:solidFill>
              <a:srgbClr val="FFFFFF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10510520" y="6116320"/>
            <a:ext cx="198120" cy="1981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787400" y="1442720"/>
            <a:ext cx="61976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532765" y="2004695"/>
            <a:ext cx="234124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CVE Correlation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457200" y="2661285"/>
            <a:ext cx="2435225" cy="136445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correlates CVEs with asset criticality, external exposure, and exploit activity to prioritize patches.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3622040" y="1442720"/>
            <a:ext cx="61976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3569970" y="2004695"/>
            <a:ext cx="2138680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Exploitation Likelihood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3385185" y="2661285"/>
            <a:ext cx="2466340" cy="10916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predicts the likelihood of exploitation, helping teams focus on the most critical vulnerabilities.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456680" y="1442720"/>
            <a:ext cx="61976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404610" y="2004695"/>
            <a:ext cx="227393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Patch List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301105" y="2661285"/>
            <a:ext cx="2341880" cy="10916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outputs a prioritized patch list, guiding analysts on which vulnerabilities to address first.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9291320" y="1442720"/>
            <a:ext cx="61976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9149715" y="2004695"/>
            <a:ext cx="230632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Analyst Approval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9072880" y="2661285"/>
            <a:ext cx="2567305" cy="10916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Analysts review and approve the patch list, ensuring alignment with organizational priorities.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689725" y="1536700"/>
            <a:ext cx="3867150" cy="3867150"/>
          </a:xfrm>
          <a:prstGeom prst="ellipse">
            <a:avLst/>
          </a:prstGeom>
          <a:solidFill>
            <a:srgbClr val="49B2FE"/>
          </a:solidFill>
          <a:ln/>
        </p:spPr>
      </p:sp>
      <p:sp>
        <p:nvSpPr>
          <p:cNvPr id="3" name="Text 1"/>
          <p:cNvSpPr/>
          <p:nvPr/>
        </p:nvSpPr>
        <p:spPr>
          <a:xfrm>
            <a:off x="6689725" y="1536700"/>
            <a:ext cx="3867150" cy="38671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02-14:36:43-d2r90upe3tpg8rchuqag.png"/>
          <p:cNvPicPr>
            <a:picLocks noChangeAspect="1"/>
          </p:cNvPicPr>
          <p:nvPr/>
        </p:nvPicPr>
        <p:blipFill>
          <a:blip r:embed="rId3"/>
          <a:srcRect l="16" r="32"/>
          <a:stretch/>
        </p:blipFill>
        <p:spPr>
          <a:xfrm>
            <a:off x="6600825" y="1448435"/>
            <a:ext cx="3923665" cy="392366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Blue-Team AI Performance KPIs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57580" y="2174875"/>
            <a:ext cx="564388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49B2F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Performance Metrics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957580" y="2892108"/>
            <a:ext cx="5080000" cy="15847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Track key performance metrics such as false-positive reduction, time-to-triage, and detection coverage improvement to measure AI effectiveness.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5-d2r90v9e3tpg8rchuqd0.png"/>
          <p:cNvPicPr>
            <a:picLocks noChangeAspect="1"/>
          </p:cNvPicPr>
          <p:nvPr/>
        </p:nvPicPr>
        <p:blipFill>
          <a:blip r:embed="rId3"/>
          <a:srcRect l="3322" r="3322"/>
          <a:stretch/>
        </p:blipFill>
        <p:spPr>
          <a:xfrm>
            <a:off x="0" y="0"/>
            <a:ext cx="12208510" cy="688213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flipH="1">
            <a:off x="1504315" y="2314575"/>
            <a:ext cx="12700" cy="467995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4" name="Shape 1"/>
          <p:cNvSpPr/>
          <p:nvPr/>
        </p:nvSpPr>
        <p:spPr>
          <a:xfrm flipH="1">
            <a:off x="1504315" y="2936240"/>
            <a:ext cx="12700" cy="467995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 flipH="1">
            <a:off x="1504315" y="3557905"/>
            <a:ext cx="12700" cy="467995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 flipH="1">
            <a:off x="1504315" y="4179570"/>
            <a:ext cx="12700" cy="467995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 flipH="1">
            <a:off x="1504315" y="4801235"/>
            <a:ext cx="12700" cy="467995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Text 5"/>
          <p:cNvSpPr/>
          <p:nvPr/>
        </p:nvSpPr>
        <p:spPr>
          <a:xfrm>
            <a:off x="838200" y="1301750"/>
            <a:ext cx="462915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06095" y="2257425"/>
            <a:ext cx="104140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572895" y="2312670"/>
            <a:ext cx="911733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Foundations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06095" y="2879090"/>
            <a:ext cx="104140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572895" y="2934335"/>
            <a:ext cx="996950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Alert &amp; Incident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506095" y="3500755"/>
            <a:ext cx="104140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572895" y="3556000"/>
            <a:ext cx="988631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Intel &amp; Detection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506095" y="4122420"/>
            <a:ext cx="104140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572895" y="4177665"/>
            <a:ext cx="997648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Forensics &amp; Cloud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506095" y="4744085"/>
            <a:ext cx="104140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572895" y="4799330"/>
            <a:ext cx="988631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Vuln &amp; Metrics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4-d2r90v1e3tpg8rchuqc0.jpg"/>
          <p:cNvPicPr>
            <a:picLocks noChangeAspect="1"/>
          </p:cNvPicPr>
          <p:nvPr/>
        </p:nvPicPr>
        <p:blipFill>
          <a:blip r:embed="rId3"/>
          <a:srcRect l="3583" r="3583"/>
          <a:stretch/>
        </p:blipFill>
        <p:spPr>
          <a:xfrm>
            <a:off x="0" y="-20955"/>
            <a:ext cx="12192000" cy="69119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1329690"/>
            <a:ext cx="2071370" cy="178157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31520" y="3013710"/>
            <a:ext cx="1098740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Governance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5800" y="33210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Guardrails &amp; Ethical Rules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 rot="16200000">
            <a:off x="4203700" y="4478020"/>
            <a:ext cx="960120" cy="2636520"/>
          </a:xfrm>
          <a:prstGeom prst="roundRect">
            <a:avLst>
              <a:gd name="adj" fmla="val 16667"/>
            </a:avLst>
          </a:prstGeom>
          <a:solidFill>
            <a:srgbClr val="015FA3"/>
          </a:solidFill>
          <a:ln/>
        </p:spPr>
      </p:sp>
      <p:sp>
        <p:nvSpPr>
          <p:cNvPr id="6" name="Text 4"/>
          <p:cNvSpPr/>
          <p:nvPr/>
        </p:nvSpPr>
        <p:spPr>
          <a:xfrm rot="16200000">
            <a:off x="4203700" y="4478020"/>
            <a:ext cx="960120" cy="2636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 rot="16200000">
            <a:off x="7007860" y="4488180"/>
            <a:ext cx="960120" cy="2636520"/>
          </a:xfrm>
          <a:prstGeom prst="roundRect">
            <a:avLst>
              <a:gd name="adj" fmla="val 16667"/>
            </a:avLst>
          </a:prstGeom>
          <a:solidFill>
            <a:srgbClr val="015FA3"/>
          </a:solidFill>
          <a:ln/>
        </p:spPr>
      </p:sp>
      <p:sp>
        <p:nvSpPr>
          <p:cNvPr id="8" name="Text 6"/>
          <p:cNvSpPr/>
          <p:nvPr/>
        </p:nvSpPr>
        <p:spPr>
          <a:xfrm rot="16200000">
            <a:off x="7007860" y="4488180"/>
            <a:ext cx="960120" cy="2636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 rot="16200000">
            <a:off x="1118129" y="4466590"/>
            <a:ext cx="1013096" cy="2636520"/>
          </a:xfrm>
          <a:prstGeom prst="roundRect">
            <a:avLst>
              <a:gd name="adj" fmla="val 16667"/>
            </a:avLst>
          </a:prstGeom>
          <a:solidFill>
            <a:srgbClr val="015FA3"/>
          </a:solidFill>
          <a:ln/>
        </p:spPr>
      </p:sp>
      <p:sp>
        <p:nvSpPr>
          <p:cNvPr id="10" name="Text 8"/>
          <p:cNvSpPr/>
          <p:nvPr/>
        </p:nvSpPr>
        <p:spPr>
          <a:xfrm rot="16200000">
            <a:off x="1118129" y="4466590"/>
            <a:ext cx="1013096" cy="2636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246411" y="5561330"/>
            <a:ext cx="2781949" cy="701040"/>
          </a:xfrm>
          <a:custGeom>
            <a:avLst/>
            <a:gdLst/>
            <a:ahLst/>
            <a:cxnLst/>
            <a:rect l="l" t="t" r="r" b="b"/>
            <a:pathLst>
              <a:path w="2781949" h="701040">
                <a:moveTo>
                  <a:pt x="2781323" y="0"/>
                </a:moveTo>
                <a:cubicBezTo>
                  <a:pt x="2781323" y="-635"/>
                  <a:pt x="2782576" y="15875"/>
                  <a:pt x="2781949" y="15240"/>
                </a:cubicBezTo>
                <a:lnTo>
                  <a:pt x="2781949" y="563880"/>
                </a:lnTo>
                <a:cubicBezTo>
                  <a:pt x="2784456" y="641350"/>
                  <a:pt x="2714892" y="702945"/>
                  <a:pt x="2646581" y="701040"/>
                </a:cubicBezTo>
                <a:lnTo>
                  <a:pt x="135369" y="701040"/>
                </a:lnTo>
                <a:cubicBezTo>
                  <a:pt x="59537" y="703580"/>
                  <a:pt x="-1880" y="633095"/>
                  <a:pt x="0" y="563880"/>
                </a:cubicBezTo>
                <a:lnTo>
                  <a:pt x="0" y="64135"/>
                </a:lnTo>
                <a:lnTo>
                  <a:pt x="2781323" y="361315"/>
                </a:lnTo>
                <a:lnTo>
                  <a:pt x="2781323" y="0"/>
                </a:lnTo>
                <a:close/>
              </a:path>
            </a:pathLst>
          </a:cu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246411" y="5561330"/>
            <a:ext cx="2781949" cy="7010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flipV="1">
            <a:off x="246411" y="5778500"/>
            <a:ext cx="2781323" cy="483870"/>
          </a:xfrm>
          <a:custGeom>
            <a:avLst/>
            <a:gdLst/>
            <a:ahLst/>
            <a:cxnLst/>
            <a:rect l="l" t="t" r="r" b="b"/>
            <a:pathLst>
              <a:path w="2781323" h="483870">
                <a:moveTo>
                  <a:pt x="0" y="137160"/>
                </a:moveTo>
                <a:cubicBezTo>
                  <a:pt x="-2507" y="60325"/>
                  <a:pt x="67058" y="-1905"/>
                  <a:pt x="135369" y="0"/>
                </a:cubicBezTo>
                <a:lnTo>
                  <a:pt x="2646581" y="0"/>
                </a:lnTo>
                <a:cubicBezTo>
                  <a:pt x="2717398" y="-2540"/>
                  <a:pt x="2776936" y="60960"/>
                  <a:pt x="2781323" y="122555"/>
                </a:cubicBezTo>
                <a:lnTo>
                  <a:pt x="2781323" y="483870"/>
                </a:lnTo>
                <a:lnTo>
                  <a:pt x="0" y="186690"/>
                </a:lnTo>
                <a:lnTo>
                  <a:pt x="0" y="137160"/>
                </a:lnTo>
                <a:close/>
              </a:path>
            </a:pathLst>
          </a:cu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246411" y="5778500"/>
            <a:ext cx="2781323" cy="4838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205293" y="5561330"/>
            <a:ext cx="2781949" cy="701040"/>
          </a:xfrm>
          <a:custGeom>
            <a:avLst/>
            <a:gdLst/>
            <a:ahLst/>
            <a:cxnLst/>
            <a:rect l="l" t="t" r="r" b="b"/>
            <a:pathLst>
              <a:path w="2781949" h="701040">
                <a:moveTo>
                  <a:pt x="2781323" y="0"/>
                </a:moveTo>
                <a:cubicBezTo>
                  <a:pt x="2781323" y="-635"/>
                  <a:pt x="2782576" y="15875"/>
                  <a:pt x="2781949" y="15240"/>
                </a:cubicBezTo>
                <a:lnTo>
                  <a:pt x="2781949" y="563880"/>
                </a:lnTo>
                <a:cubicBezTo>
                  <a:pt x="2784456" y="641350"/>
                  <a:pt x="2714892" y="702945"/>
                  <a:pt x="2646581" y="701040"/>
                </a:cubicBezTo>
                <a:lnTo>
                  <a:pt x="135369" y="701040"/>
                </a:lnTo>
                <a:cubicBezTo>
                  <a:pt x="59537" y="703580"/>
                  <a:pt x="-1880" y="633095"/>
                  <a:pt x="0" y="563880"/>
                </a:cubicBezTo>
                <a:lnTo>
                  <a:pt x="0" y="64135"/>
                </a:lnTo>
                <a:lnTo>
                  <a:pt x="2781323" y="361315"/>
                </a:lnTo>
                <a:lnTo>
                  <a:pt x="2781323" y="0"/>
                </a:lnTo>
                <a:close/>
              </a:path>
            </a:pathLst>
          </a:cu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6" name="Text 14"/>
          <p:cNvSpPr/>
          <p:nvPr/>
        </p:nvSpPr>
        <p:spPr>
          <a:xfrm>
            <a:off x="3205293" y="5561330"/>
            <a:ext cx="2781949" cy="7010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flipV="1">
            <a:off x="3205293" y="5778500"/>
            <a:ext cx="2781323" cy="483870"/>
          </a:xfrm>
          <a:custGeom>
            <a:avLst/>
            <a:gdLst/>
            <a:ahLst/>
            <a:cxnLst/>
            <a:rect l="l" t="t" r="r" b="b"/>
            <a:pathLst>
              <a:path w="2781323" h="483870">
                <a:moveTo>
                  <a:pt x="0" y="137160"/>
                </a:moveTo>
                <a:cubicBezTo>
                  <a:pt x="-2507" y="60325"/>
                  <a:pt x="67058" y="-1905"/>
                  <a:pt x="135369" y="0"/>
                </a:cubicBezTo>
                <a:lnTo>
                  <a:pt x="2646581" y="0"/>
                </a:lnTo>
                <a:cubicBezTo>
                  <a:pt x="2717398" y="-2540"/>
                  <a:pt x="2776936" y="60960"/>
                  <a:pt x="2781323" y="122555"/>
                </a:cubicBezTo>
                <a:lnTo>
                  <a:pt x="2781323" y="483870"/>
                </a:lnTo>
                <a:lnTo>
                  <a:pt x="0" y="186690"/>
                </a:lnTo>
                <a:lnTo>
                  <a:pt x="0" y="137160"/>
                </a:lnTo>
                <a:close/>
              </a:path>
            </a:pathLst>
          </a:cu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3205293" y="5778500"/>
            <a:ext cx="2781323" cy="4838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164175" y="5561330"/>
            <a:ext cx="2781949" cy="701040"/>
          </a:xfrm>
          <a:custGeom>
            <a:avLst/>
            <a:gdLst/>
            <a:ahLst/>
            <a:cxnLst/>
            <a:rect l="l" t="t" r="r" b="b"/>
            <a:pathLst>
              <a:path w="2781949" h="701040">
                <a:moveTo>
                  <a:pt x="2781323" y="0"/>
                </a:moveTo>
                <a:cubicBezTo>
                  <a:pt x="2781323" y="-635"/>
                  <a:pt x="2782576" y="15875"/>
                  <a:pt x="2781949" y="15240"/>
                </a:cubicBezTo>
                <a:lnTo>
                  <a:pt x="2781949" y="563880"/>
                </a:lnTo>
                <a:cubicBezTo>
                  <a:pt x="2784456" y="641350"/>
                  <a:pt x="2714892" y="702945"/>
                  <a:pt x="2646581" y="701040"/>
                </a:cubicBezTo>
                <a:lnTo>
                  <a:pt x="135369" y="701040"/>
                </a:lnTo>
                <a:cubicBezTo>
                  <a:pt x="59537" y="703580"/>
                  <a:pt x="-1880" y="633095"/>
                  <a:pt x="0" y="563880"/>
                </a:cubicBezTo>
                <a:lnTo>
                  <a:pt x="0" y="64135"/>
                </a:lnTo>
                <a:lnTo>
                  <a:pt x="2781323" y="361315"/>
                </a:lnTo>
                <a:lnTo>
                  <a:pt x="2781323" y="0"/>
                </a:lnTo>
                <a:close/>
              </a:path>
            </a:pathLst>
          </a:cu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20" name="Text 18"/>
          <p:cNvSpPr/>
          <p:nvPr/>
        </p:nvSpPr>
        <p:spPr>
          <a:xfrm>
            <a:off x="6164175" y="5561330"/>
            <a:ext cx="2781949" cy="7010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V="1">
            <a:off x="6164175" y="5778500"/>
            <a:ext cx="2781323" cy="483870"/>
          </a:xfrm>
          <a:custGeom>
            <a:avLst/>
            <a:gdLst/>
            <a:ahLst/>
            <a:cxnLst/>
            <a:rect l="l" t="t" r="r" b="b"/>
            <a:pathLst>
              <a:path w="2781323" h="483870">
                <a:moveTo>
                  <a:pt x="0" y="137160"/>
                </a:moveTo>
                <a:cubicBezTo>
                  <a:pt x="-2507" y="60325"/>
                  <a:pt x="67058" y="-1905"/>
                  <a:pt x="135369" y="0"/>
                </a:cubicBezTo>
                <a:lnTo>
                  <a:pt x="2646581" y="0"/>
                </a:lnTo>
                <a:cubicBezTo>
                  <a:pt x="2717398" y="-2540"/>
                  <a:pt x="2776936" y="60960"/>
                  <a:pt x="2781323" y="122555"/>
                </a:cubicBezTo>
                <a:lnTo>
                  <a:pt x="2781323" y="483870"/>
                </a:lnTo>
                <a:lnTo>
                  <a:pt x="0" y="186690"/>
                </a:lnTo>
                <a:lnTo>
                  <a:pt x="0" y="137160"/>
                </a:lnTo>
                <a:close/>
              </a:path>
            </a:pathLst>
          </a:cu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22" name="Text 20"/>
          <p:cNvSpPr/>
          <p:nvPr/>
        </p:nvSpPr>
        <p:spPr>
          <a:xfrm>
            <a:off x="6164175" y="5778500"/>
            <a:ext cx="2781323" cy="4838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 rot="16200000">
            <a:off x="9983385" y="4455160"/>
            <a:ext cx="1013096" cy="2636520"/>
          </a:xfrm>
          <a:prstGeom prst="roundRect">
            <a:avLst>
              <a:gd name="adj" fmla="val 16667"/>
            </a:avLst>
          </a:prstGeom>
          <a:solidFill>
            <a:srgbClr val="015FA3"/>
          </a:solidFill>
          <a:ln/>
        </p:spPr>
      </p:sp>
      <p:sp>
        <p:nvSpPr>
          <p:cNvPr id="24" name="Text 22"/>
          <p:cNvSpPr/>
          <p:nvPr/>
        </p:nvSpPr>
        <p:spPr>
          <a:xfrm rot="16200000">
            <a:off x="9983385" y="4455160"/>
            <a:ext cx="1013096" cy="2636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9123058" y="5561330"/>
            <a:ext cx="2781949" cy="701040"/>
          </a:xfrm>
          <a:custGeom>
            <a:avLst/>
            <a:gdLst/>
            <a:ahLst/>
            <a:cxnLst/>
            <a:rect l="l" t="t" r="r" b="b"/>
            <a:pathLst>
              <a:path w="2781949" h="701040">
                <a:moveTo>
                  <a:pt x="2781323" y="0"/>
                </a:moveTo>
                <a:cubicBezTo>
                  <a:pt x="2781323" y="-635"/>
                  <a:pt x="2782576" y="15875"/>
                  <a:pt x="2781949" y="15240"/>
                </a:cubicBezTo>
                <a:lnTo>
                  <a:pt x="2781949" y="563880"/>
                </a:lnTo>
                <a:cubicBezTo>
                  <a:pt x="2784456" y="641350"/>
                  <a:pt x="2714892" y="702945"/>
                  <a:pt x="2646581" y="701040"/>
                </a:cubicBezTo>
                <a:lnTo>
                  <a:pt x="135369" y="701040"/>
                </a:lnTo>
                <a:cubicBezTo>
                  <a:pt x="59537" y="703580"/>
                  <a:pt x="-1880" y="633095"/>
                  <a:pt x="0" y="563880"/>
                </a:cubicBezTo>
                <a:lnTo>
                  <a:pt x="0" y="64135"/>
                </a:lnTo>
                <a:lnTo>
                  <a:pt x="2781323" y="361315"/>
                </a:lnTo>
                <a:lnTo>
                  <a:pt x="2781323" y="0"/>
                </a:lnTo>
                <a:close/>
              </a:path>
            </a:pathLst>
          </a:cu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26" name="Text 24"/>
          <p:cNvSpPr/>
          <p:nvPr/>
        </p:nvSpPr>
        <p:spPr>
          <a:xfrm>
            <a:off x="9123058" y="5561330"/>
            <a:ext cx="2781949" cy="7010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 flipV="1">
            <a:off x="9123058" y="5778500"/>
            <a:ext cx="2781323" cy="483870"/>
          </a:xfrm>
          <a:custGeom>
            <a:avLst/>
            <a:gdLst/>
            <a:ahLst/>
            <a:cxnLst/>
            <a:rect l="l" t="t" r="r" b="b"/>
            <a:pathLst>
              <a:path w="2781323" h="483870">
                <a:moveTo>
                  <a:pt x="0" y="137160"/>
                </a:moveTo>
                <a:cubicBezTo>
                  <a:pt x="-2507" y="60325"/>
                  <a:pt x="67058" y="-1905"/>
                  <a:pt x="135369" y="0"/>
                </a:cubicBezTo>
                <a:lnTo>
                  <a:pt x="2646581" y="0"/>
                </a:lnTo>
                <a:cubicBezTo>
                  <a:pt x="2717398" y="-2540"/>
                  <a:pt x="2776936" y="60960"/>
                  <a:pt x="2781323" y="122555"/>
                </a:cubicBezTo>
                <a:lnTo>
                  <a:pt x="2781323" y="483870"/>
                </a:lnTo>
                <a:lnTo>
                  <a:pt x="0" y="186690"/>
                </a:lnTo>
                <a:lnTo>
                  <a:pt x="0" y="137160"/>
                </a:lnTo>
                <a:close/>
              </a:path>
            </a:pathLst>
          </a:cu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28" name="Text 26"/>
          <p:cNvSpPr/>
          <p:nvPr/>
        </p:nvSpPr>
        <p:spPr>
          <a:xfrm>
            <a:off x="9123058" y="5778500"/>
            <a:ext cx="2781323" cy="4838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298674" y="1008380"/>
            <a:ext cx="2652675" cy="4770120"/>
          </a:xfrm>
          <a:prstGeom prst="roundRect">
            <a:avLst>
              <a:gd name="adj" fmla="val 9396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92D1FE"/>
                </a:gs>
                <a:gs pos="84000">
                  <a:srgbClr val="49B2FE"/>
                </a:gs>
                <a:gs pos="100000">
                  <a:srgbClr val="49B2FE"/>
                </a:gs>
              </a:gsLst>
              <a:lin ang="16200000" scaled="1"/>
            </a:gradFill>
            <a:prstDash val="solid"/>
          </a:ln>
        </p:spPr>
      </p:sp>
      <p:sp>
        <p:nvSpPr>
          <p:cNvPr id="30" name="Text 28"/>
          <p:cNvSpPr/>
          <p:nvPr/>
        </p:nvSpPr>
        <p:spPr>
          <a:xfrm>
            <a:off x="298674" y="1008380"/>
            <a:ext cx="2652675" cy="47701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3257556" y="1008380"/>
            <a:ext cx="2652675" cy="4770120"/>
          </a:xfrm>
          <a:prstGeom prst="roundRect">
            <a:avLst>
              <a:gd name="adj" fmla="val 9396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92D1FE"/>
                </a:gs>
                <a:gs pos="84000">
                  <a:srgbClr val="49B2FE"/>
                </a:gs>
                <a:gs pos="100000">
                  <a:srgbClr val="49B2FE"/>
                </a:gs>
              </a:gsLst>
              <a:lin ang="16200000" scaled="1"/>
            </a:gradFill>
            <a:prstDash val="solid"/>
          </a:ln>
        </p:spPr>
      </p:sp>
      <p:sp>
        <p:nvSpPr>
          <p:cNvPr id="32" name="Text 30"/>
          <p:cNvSpPr/>
          <p:nvPr/>
        </p:nvSpPr>
        <p:spPr>
          <a:xfrm>
            <a:off x="3257556" y="1008380"/>
            <a:ext cx="2652675" cy="47701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216438" y="1008380"/>
            <a:ext cx="2652675" cy="4770120"/>
          </a:xfrm>
          <a:prstGeom prst="roundRect">
            <a:avLst>
              <a:gd name="adj" fmla="val 9396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92D1FE"/>
                </a:gs>
                <a:gs pos="84000">
                  <a:srgbClr val="49B2FE"/>
                </a:gs>
                <a:gs pos="100000">
                  <a:srgbClr val="49B2FE"/>
                </a:gs>
              </a:gsLst>
              <a:lin ang="16200000" scaled="1"/>
            </a:gradFill>
            <a:prstDash val="solid"/>
          </a:ln>
        </p:spPr>
      </p:sp>
      <p:sp>
        <p:nvSpPr>
          <p:cNvPr id="34" name="Text 32"/>
          <p:cNvSpPr/>
          <p:nvPr/>
        </p:nvSpPr>
        <p:spPr>
          <a:xfrm>
            <a:off x="6216438" y="1008380"/>
            <a:ext cx="2652675" cy="47701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9175320" y="1008380"/>
            <a:ext cx="2652675" cy="4770120"/>
          </a:xfrm>
          <a:prstGeom prst="roundRect">
            <a:avLst>
              <a:gd name="adj" fmla="val 9396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92D1FE"/>
                </a:gs>
                <a:gs pos="84000">
                  <a:srgbClr val="49B2FE"/>
                </a:gs>
                <a:gs pos="100000">
                  <a:srgbClr val="49B2FE"/>
                </a:gs>
              </a:gsLst>
              <a:lin ang="16200000" scaled="1"/>
            </a:gra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9175320" y="1008380"/>
            <a:ext cx="2652675" cy="47701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472213" y="1153795"/>
            <a:ext cx="2256684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Clear ROE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476903" y="1880235"/>
            <a:ext cx="2296216" cy="3319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 clear rules of engagement to ensure AI actions align with organizational policies.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3431095" y="1153795"/>
            <a:ext cx="2256684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Privacy-Aware Data Handling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3435786" y="1880235"/>
            <a:ext cx="2296216" cy="3319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Ensure AI handles data with privacy in mind, protecting sensitive information.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389978" y="1153795"/>
            <a:ext cx="2256684" cy="911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Prohibition on Exploit Development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394668" y="1880235"/>
            <a:ext cx="2296216" cy="3319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Strictly prohibit AI from developing exploits, maintaining a defensive focus.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9348860" y="1153795"/>
            <a:ext cx="2256684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 Approval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9353550" y="1880235"/>
            <a:ext cx="2296216" cy="3319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Require human approval for containment actions to maintain accountability.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Workforce Enablement via AI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635" y="5362575"/>
            <a:ext cx="12191365" cy="1495425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635" y="5362575"/>
            <a:ext cx="12191365" cy="14954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813425" y="2110740"/>
            <a:ext cx="5360035" cy="2709545"/>
          </a:xfrm>
          <a:custGeom>
            <a:avLst/>
            <a:gdLst/>
            <a:ahLst/>
            <a:cxnLst/>
            <a:rect l="l" t="t" r="r" b="b"/>
            <a:pathLst>
              <a:path w="5360035" h="2709545">
                <a:moveTo>
                  <a:pt x="4633675" y="2709545"/>
                </a:moveTo>
                <a:lnTo>
                  <a:pt x="0" y="2709545"/>
                </a:lnTo>
                <a:lnTo>
                  <a:pt x="726360" y="0"/>
                </a:lnTo>
                <a:lnTo>
                  <a:pt x="5360035" y="0"/>
                </a:lnTo>
                <a:close/>
              </a:path>
            </a:pathLst>
          </a:custGeom>
          <a:gradFill flip="none" rotWithShape="1">
            <a:gsLst>
              <a:gs pos="0">
                <a:srgbClr val="BCD0F7">
                  <a:alpha val="0"/>
                </a:srgbClr>
              </a:gs>
              <a:gs pos="20000">
                <a:srgbClr val="BCD0F7">
                  <a:alpha val="0"/>
                </a:srgbClr>
              </a:gs>
              <a:gs pos="100000">
                <a:srgbClr val="BCD0F7">
                  <a:alpha val="40000"/>
                </a:srgbClr>
              </a:gs>
            </a:gsLst>
            <a:lin ang="10800000" scaled="1"/>
          </a:gradFill>
          <a:ln/>
        </p:spPr>
      </p:sp>
      <p:sp>
        <p:nvSpPr>
          <p:cNvPr id="6" name="Text 4"/>
          <p:cNvSpPr/>
          <p:nvPr/>
        </p:nvSpPr>
        <p:spPr>
          <a:xfrm>
            <a:off x="5813425" y="2110740"/>
            <a:ext cx="5360035" cy="27095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921375" y="2241550"/>
            <a:ext cx="5360035" cy="2709545"/>
          </a:xfrm>
          <a:custGeom>
            <a:avLst/>
            <a:gdLst/>
            <a:ahLst/>
            <a:cxnLst/>
            <a:rect l="l" t="t" r="r" b="b"/>
            <a:pathLst>
              <a:path w="5360035" h="2709545">
                <a:moveTo>
                  <a:pt x="4633675" y="2709545"/>
                </a:moveTo>
                <a:lnTo>
                  <a:pt x="0" y="2709545"/>
                </a:lnTo>
                <a:lnTo>
                  <a:pt x="726360" y="0"/>
                </a:lnTo>
                <a:lnTo>
                  <a:pt x="5360035" y="0"/>
                </a:lnTo>
                <a:close/>
              </a:path>
            </a:pathLst>
          </a:custGeom>
          <a:solidFill>
            <a:srgbClr val="FFFFFF"/>
          </a:solidFill>
          <a:ln w="28575">
            <a:gradFill flip="none" rotWithShape="1">
              <a:gsLst>
                <a:gs pos="0">
                  <a:srgbClr val="BCD0F7">
                    <a:alpha val="0"/>
                  </a:srgbClr>
                </a:gs>
                <a:gs pos="30000">
                  <a:srgbClr val="BCD0F7">
                    <a:alpha val="0"/>
                  </a:srgbClr>
                </a:gs>
                <a:gs pos="100000">
                  <a:srgbClr val="91B1F1"/>
                </a:gs>
              </a:gsLst>
              <a:lin ang="10800000" scaled="1"/>
            </a:gra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921375" y="2241550"/>
            <a:ext cx="5360035" cy="27095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915670" y="1682115"/>
            <a:ext cx="5360035" cy="2709545"/>
          </a:xfrm>
          <a:custGeom>
            <a:avLst/>
            <a:gdLst/>
            <a:ahLst/>
            <a:cxnLst/>
            <a:rect l="l" t="t" r="r" b="b"/>
            <a:pathLst>
              <a:path w="5360035" h="2709545">
                <a:moveTo>
                  <a:pt x="4633675" y="2709545"/>
                </a:moveTo>
                <a:lnTo>
                  <a:pt x="0" y="2709545"/>
                </a:lnTo>
                <a:lnTo>
                  <a:pt x="726360" y="0"/>
                </a:lnTo>
                <a:lnTo>
                  <a:pt x="5360035" y="0"/>
                </a:lnTo>
                <a:close/>
              </a:path>
            </a:pathLst>
          </a:custGeom>
          <a:gradFill flip="none" rotWithShape="1">
            <a:gsLst>
              <a:gs pos="0">
                <a:srgbClr val="92D1FE">
                  <a:alpha val="0"/>
                </a:srgbClr>
              </a:gs>
              <a:gs pos="20000">
                <a:srgbClr val="92D1FE">
                  <a:alpha val="0"/>
                </a:srgbClr>
              </a:gs>
              <a:gs pos="100000">
                <a:srgbClr val="92D1FE">
                  <a:alpha val="40000"/>
                </a:srgbClr>
              </a:gs>
            </a:gsLst>
            <a:lin ang="0" scaled="1"/>
          </a:gradFill>
          <a:ln/>
        </p:spPr>
      </p:sp>
      <p:sp>
        <p:nvSpPr>
          <p:cNvPr id="10" name="Text 8"/>
          <p:cNvSpPr/>
          <p:nvPr/>
        </p:nvSpPr>
        <p:spPr>
          <a:xfrm>
            <a:off x="915670" y="1682115"/>
            <a:ext cx="5360035" cy="27095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19785" y="1556385"/>
            <a:ext cx="5360035" cy="2709545"/>
          </a:xfrm>
          <a:custGeom>
            <a:avLst/>
            <a:gdLst/>
            <a:ahLst/>
            <a:cxnLst/>
            <a:rect l="l" t="t" r="r" b="b"/>
            <a:pathLst>
              <a:path w="5360035" h="2709545">
                <a:moveTo>
                  <a:pt x="4633675" y="2709545"/>
                </a:moveTo>
                <a:lnTo>
                  <a:pt x="0" y="2709545"/>
                </a:lnTo>
                <a:lnTo>
                  <a:pt x="726360" y="0"/>
                </a:lnTo>
                <a:lnTo>
                  <a:pt x="5360035" y="0"/>
                </a:lnTo>
                <a:close/>
              </a:path>
            </a:pathLst>
          </a:custGeom>
          <a:solidFill>
            <a:srgbClr val="FFFFFF"/>
          </a:solidFill>
          <a:ln w="19050">
            <a:gradFill flip="none" rotWithShape="1">
              <a:gsLst>
                <a:gs pos="0">
                  <a:srgbClr val="92D1FE">
                    <a:alpha val="0"/>
                  </a:srgbClr>
                </a:gs>
                <a:gs pos="30000">
                  <a:srgbClr val="92D1FE">
                    <a:alpha val="0"/>
                  </a:srgbClr>
                </a:gs>
                <a:gs pos="100000">
                  <a:srgbClr val="49B2FE"/>
                </a:gs>
              </a:gsLst>
              <a:lin ang="0" scaled="1"/>
            </a:gra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19785" y="1556385"/>
            <a:ext cx="5360035" cy="27095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199255" y="1338990"/>
            <a:ext cx="1457325" cy="504006"/>
          </a:xfrm>
          <a:prstGeom prst="parallelogram">
            <a:avLst>
              <a:gd name="adj" fmla="val 20892"/>
            </a:avLst>
          </a:prstGeom>
          <a:solidFill>
            <a:srgbClr val="49B2FE"/>
          </a:solidFill>
          <a:ln/>
        </p:spPr>
      </p:sp>
      <p:sp>
        <p:nvSpPr>
          <p:cNvPr id="14" name="Text 12"/>
          <p:cNvSpPr/>
          <p:nvPr/>
        </p:nvSpPr>
        <p:spPr>
          <a:xfrm>
            <a:off x="4199255" y="1338990"/>
            <a:ext cx="1457325" cy="50400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19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254760" y="2092325"/>
            <a:ext cx="3806190" cy="369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Query Guidance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27405" y="2514600"/>
            <a:ext cx="4232910" cy="1332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provides real-time query guidance, helping analysts navigate complex data.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471285" y="4613685"/>
            <a:ext cx="1457325" cy="504006"/>
          </a:xfrm>
          <a:prstGeom prst="parallelogram">
            <a:avLst>
              <a:gd name="adj" fmla="val 20892"/>
            </a:avLst>
          </a:prstGeom>
          <a:solidFill>
            <a:srgbClr val="2A76EA"/>
          </a:solidFill>
          <a:ln/>
        </p:spPr>
      </p:sp>
      <p:sp>
        <p:nvSpPr>
          <p:cNvPr id="18" name="Text 16"/>
          <p:cNvSpPr/>
          <p:nvPr/>
        </p:nvSpPr>
        <p:spPr>
          <a:xfrm>
            <a:off x="6471285" y="4613685"/>
            <a:ext cx="1457325" cy="50400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19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994525" y="2595245"/>
            <a:ext cx="3806825" cy="369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Scenario Walkthroughs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995160" y="3017520"/>
            <a:ext cx="4233600" cy="57169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hosts scenario walkthroughs, accelerating skill growth for junior analysts.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4-d2r90v1e3tpg8rchuqc0.jpg"/>
          <p:cNvPicPr>
            <a:picLocks noChangeAspect="1"/>
          </p:cNvPicPr>
          <p:nvPr/>
        </p:nvPicPr>
        <p:blipFill>
          <a:blip r:embed="rId3"/>
          <a:srcRect l="3583" r="3583"/>
          <a:stretch/>
        </p:blipFill>
        <p:spPr>
          <a:xfrm>
            <a:off x="0" y="-20955"/>
            <a:ext cx="12192000" cy="69119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1329690"/>
            <a:ext cx="2071370" cy="178157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31520" y="3013710"/>
            <a:ext cx="1098740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Roadmap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1207452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Phased AI Rollout Plan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0" y="1253490"/>
            <a:ext cx="12192000" cy="1746885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0" y="1253490"/>
            <a:ext cx="12192000" cy="17468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5" name="Image 0" descr="https://kimi-img.moonshot.cn/pub/slides/slides_tmpl/image/25-09-02-14:36:46-d2r90vhe3tpg8rchuqh0.png"/>
          <p:cNvPicPr>
            <a:picLocks noChangeAspect="1"/>
          </p:cNvPicPr>
          <p:nvPr/>
        </p:nvPicPr>
        <p:blipFill>
          <a:blip r:embed="rId3"/>
          <a:srcRect l="43" r="43"/>
          <a:stretch/>
        </p:blipFill>
        <p:spPr>
          <a:xfrm>
            <a:off x="8406130" y="1111885"/>
            <a:ext cx="3684905" cy="515429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61695" y="1430020"/>
            <a:ext cx="665607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Start with Triage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61695" y="1777365"/>
            <a:ext cx="7458710" cy="2857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Begin with low-risk alert enrichment and triage to build trust and establish a foundation.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61695" y="3171190"/>
            <a:ext cx="674624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Expand to Investigation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61695" y="3514725"/>
            <a:ext cx="7458710" cy="5716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Expand to incident timeline generation and rule drafting, enhancing investigative capabilities.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861695" y="4805680"/>
            <a:ext cx="674624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Layer in Predictive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861695" y="5149215"/>
            <a:ext cx="7458710" cy="906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Introduce predictive tuning and autonomous response proposals to advance maturity.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185025" y="3175"/>
            <a:ext cx="5147310" cy="6854825"/>
          </a:xfrm>
          <a:custGeom>
            <a:avLst/>
            <a:gdLst/>
            <a:ahLst/>
            <a:cxnLst/>
            <a:rect l="l" t="t" r="r" b="b"/>
            <a:pathLst>
              <a:path w="5147310" h="6854825">
                <a:moveTo>
                  <a:pt x="5147310" y="0"/>
                </a:moveTo>
                <a:lnTo>
                  <a:pt x="5147310" y="6854825"/>
                </a:lnTo>
                <a:lnTo>
                  <a:pt x="1278757" y="6854825"/>
                </a:lnTo>
                <a:cubicBezTo>
                  <a:pt x="527480" y="6135068"/>
                  <a:pt x="-11491" y="4621929"/>
                  <a:pt x="0" y="3557527"/>
                </a:cubicBezTo>
                <a:lnTo>
                  <a:pt x="0" y="3499134"/>
                </a:lnTo>
                <a:lnTo>
                  <a:pt x="1094" y="3441376"/>
                </a:lnTo>
                <a:lnTo>
                  <a:pt x="547" y="3370924"/>
                </a:lnTo>
                <a:cubicBezTo>
                  <a:pt x="-33378" y="2050100"/>
                  <a:pt x="651690" y="660729"/>
                  <a:pt x="1303380" y="0"/>
                </a:cubicBezTo>
                <a:lnTo>
                  <a:pt x="5147310" y="0"/>
                </a:lnTo>
                <a:close/>
              </a:path>
            </a:pathLst>
          </a:cu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7185025" y="3175"/>
            <a:ext cx="5147310" cy="68548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02-14:36:45-d2r90v9e3tpg8rchuqf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770" y="0"/>
            <a:ext cx="512191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Blueprint for Predictive SOC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6731000" y="5648960"/>
            <a:ext cx="240030" cy="325755"/>
          </a:xfrm>
          <a:prstGeom prst="rect">
            <a:avLst/>
          </a:prstGeom>
          <a:solidFill>
            <a:srgbClr val="1552E8"/>
          </a:solidFill>
          <a:ln/>
        </p:spPr>
      </p:sp>
      <p:sp>
        <p:nvSpPr>
          <p:cNvPr id="7" name="Text 4"/>
          <p:cNvSpPr/>
          <p:nvPr/>
        </p:nvSpPr>
        <p:spPr>
          <a:xfrm>
            <a:off x="6731000" y="5648960"/>
            <a:ext cx="240030" cy="325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971030" y="5648960"/>
            <a:ext cx="228600" cy="325755"/>
          </a:xfrm>
          <a:prstGeom prst="rect">
            <a:avLst/>
          </a:prstGeom>
          <a:solidFill>
            <a:srgbClr val="49B2FE"/>
          </a:solidFill>
          <a:ln/>
        </p:spPr>
      </p:sp>
      <p:sp>
        <p:nvSpPr>
          <p:cNvPr id="9" name="Text 6"/>
          <p:cNvSpPr/>
          <p:nvPr/>
        </p:nvSpPr>
        <p:spPr>
          <a:xfrm>
            <a:off x="6971030" y="5648960"/>
            <a:ext cx="228600" cy="325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045210" y="2395855"/>
            <a:ext cx="580644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Transform SOC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952500" y="3185795"/>
            <a:ext cx="5778500" cy="15847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Combine AI modules across triage, investigation, detection, and cloud hardening to transform the SOC from reactive to predictive, enhancing efficiency and effectiveness.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7-d2r90vpe3tpg8rchuqhg.jpg"/>
          <p:cNvPicPr>
            <a:picLocks noChangeAspect="1"/>
          </p:cNvPicPr>
          <p:nvPr/>
        </p:nvPicPr>
        <p:blipFill>
          <a:blip r:embed="rId3"/>
          <a:srcRect l="3239" r="3239"/>
          <a:stretch/>
        </p:blipFill>
        <p:spPr>
          <a:xfrm>
            <a:off x="0" y="0"/>
            <a:ext cx="12192000" cy="68611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7233" y="1894840"/>
            <a:ext cx="6761480" cy="1414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8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920433" y="4594860"/>
            <a:ext cx="2078990" cy="47879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2"/>
          <p:cNvSpPr/>
          <p:nvPr/>
        </p:nvSpPr>
        <p:spPr>
          <a:xfrm>
            <a:off x="920433" y="4594860"/>
            <a:ext cx="2078990" cy="4787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000443" y="4650105"/>
            <a:ext cx="1918970" cy="3693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638233" y="4594860"/>
            <a:ext cx="2078990" cy="47879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3638233" y="4594860"/>
            <a:ext cx="2078990" cy="4787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718243" y="4650105"/>
            <a:ext cx="191897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2025/01/01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5-d2r90v9e3tpg8rchuqd0.png"/>
          <p:cNvPicPr>
            <a:picLocks noChangeAspect="1"/>
          </p:cNvPicPr>
          <p:nvPr/>
        </p:nvPicPr>
        <p:blipFill>
          <a:blip r:embed="rId3"/>
          <a:srcRect l="3322" r="3322"/>
          <a:stretch/>
        </p:blipFill>
        <p:spPr>
          <a:xfrm>
            <a:off x="0" y="0"/>
            <a:ext cx="12208510" cy="68821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8200" y="1301750"/>
            <a:ext cx="462915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 flipH="1">
            <a:off x="1576705" y="3075940"/>
            <a:ext cx="12700" cy="467995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 flipH="1">
            <a:off x="1576705" y="4104005"/>
            <a:ext cx="12700" cy="467995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Text 3"/>
          <p:cNvSpPr/>
          <p:nvPr/>
        </p:nvSpPr>
        <p:spPr>
          <a:xfrm>
            <a:off x="578485" y="3018790"/>
            <a:ext cx="1041400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645285" y="3074035"/>
            <a:ext cx="964819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Governance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78485" y="4104005"/>
            <a:ext cx="1041400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645285" y="4159250"/>
            <a:ext cx="995997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Roadmap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4-d2r90v1e3tpg8rchuqc0.jpg"/>
          <p:cNvPicPr>
            <a:picLocks noChangeAspect="1"/>
          </p:cNvPicPr>
          <p:nvPr/>
        </p:nvPicPr>
        <p:blipFill>
          <a:blip r:embed="rId3"/>
          <a:srcRect l="3583" r="3583"/>
          <a:stretch/>
        </p:blipFill>
        <p:spPr>
          <a:xfrm>
            <a:off x="0" y="-20955"/>
            <a:ext cx="12192000" cy="69119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1329690"/>
            <a:ext cx="2071370" cy="178157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31520" y="3013710"/>
            <a:ext cx="1098740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Foundations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21000000">
            <a:off x="1001395" y="1683385"/>
            <a:ext cx="2458085" cy="3895725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3" name="Text 1"/>
          <p:cNvSpPr/>
          <p:nvPr/>
        </p:nvSpPr>
        <p:spPr>
          <a:xfrm rot="21000000">
            <a:off x="1001395" y="1683385"/>
            <a:ext cx="2458085" cy="38957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02-14:36:45-d2r90v9e3tpg8rchuqg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790" y="1884045"/>
            <a:ext cx="2682240" cy="390779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 rot="21000000">
            <a:off x="4618355" y="1683385"/>
            <a:ext cx="2458085" cy="3895725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6" name="Text 3"/>
          <p:cNvSpPr/>
          <p:nvPr/>
        </p:nvSpPr>
        <p:spPr>
          <a:xfrm rot="21000000">
            <a:off x="4618355" y="1683385"/>
            <a:ext cx="2458085" cy="38957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7" name="Image 1" descr="https://kimi-img.moonshot.cn/pub/slides/slides_tmpl/image/25-09-02-14:36:45-d2r90v9e3tpg8rchuqg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750" y="1884045"/>
            <a:ext cx="2682240" cy="3907790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 rot="21000000">
            <a:off x="8235315" y="1683385"/>
            <a:ext cx="2458085" cy="3895725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9" name="Text 5"/>
          <p:cNvSpPr/>
          <p:nvPr/>
        </p:nvSpPr>
        <p:spPr>
          <a:xfrm rot="21000000">
            <a:off x="8235315" y="1683385"/>
            <a:ext cx="2458085" cy="38957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2" descr="https://kimi-img.moonshot.cn/pub/slides/slides_tmpl/image/25-09-02-14:36:45-d2r90v9e3tpg8rchuqg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710" y="1884045"/>
            <a:ext cx="2682240" cy="390779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Roles in Blue Defense</a:t>
            </a: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3" name="Text 8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1381125" y="2271395"/>
            <a:ext cx="2138971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Automation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1381125" y="2927985"/>
            <a:ext cx="2176145" cy="16375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automates repetitive tasks like deduping alerts and enriching IOCs, freeing analysts to focus on higher-value activities.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4998085" y="2271395"/>
            <a:ext cx="2138971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Augmentation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4998085" y="2927985"/>
            <a:ext cx="2176145" cy="19103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augments human capabilities by suggesting next steps in investigations, highlighting anomalies, and recognizing patterns in logs.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8615045" y="2271395"/>
            <a:ext cx="2138971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Acceleration</a:t>
            </a: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8615045" y="2927985"/>
            <a:ext cx="2176145" cy="19103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accelerates processes by drafting incident summaries, mapping events to MITRE ATT&amp;CK, and speeding up threat hunting queries.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Human-in-the-Loop Mandate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213360" y="1508125"/>
            <a:ext cx="11765280" cy="4257040"/>
          </a:xfrm>
          <a:prstGeom prst="roundRect">
            <a:avLst>
              <a:gd name="adj" fmla="val 8569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38000">
                  <a:srgbClr val="77B437">
                    <a:alpha val="0"/>
                  </a:srgbClr>
                </a:gs>
                <a:gs pos="66000">
                  <a:srgbClr val="80BD3F">
                    <a:alpha val="0"/>
                  </a:srgbClr>
                </a:gs>
                <a:gs pos="100000">
                  <a:srgbClr val="49B2FE"/>
                </a:gs>
              </a:gsLst>
              <a:lin ang="0" scaled="1"/>
            </a:gra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13360" y="1508125"/>
            <a:ext cx="11765280" cy="42570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 flipH="1">
            <a:off x="4675505" y="2216150"/>
            <a:ext cx="2840990" cy="2840990"/>
          </a:xfrm>
          <a:prstGeom prst="ellipse">
            <a:avLst/>
          </a:prstGeom>
          <a:solidFill>
            <a:srgbClr val="95D7F9">
              <a:alpha val="32941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4675505" y="2216150"/>
            <a:ext cx="2840990" cy="28409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 flipH="1">
            <a:off x="3959860" y="1500505"/>
            <a:ext cx="4272280" cy="4272280"/>
          </a:xfrm>
          <a:prstGeom prst="ellipse">
            <a:avLst/>
          </a:prstGeom>
          <a:solidFill>
            <a:srgbClr val="49B2FE">
              <a:alpha val="12941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3959860" y="1500505"/>
            <a:ext cx="4272280" cy="42722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flipH="1">
            <a:off x="4408805" y="1949450"/>
            <a:ext cx="3374390" cy="337439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49B2FE"/>
            </a:solidFill>
            <a:prstDash val="dash"/>
          </a:ln>
        </p:spPr>
      </p:sp>
      <p:sp>
        <p:nvSpPr>
          <p:cNvPr id="12" name="Text 10"/>
          <p:cNvSpPr/>
          <p:nvPr/>
        </p:nvSpPr>
        <p:spPr>
          <a:xfrm>
            <a:off x="4408805" y="1949450"/>
            <a:ext cx="3374390" cy="3374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flipH="1">
            <a:off x="5010785" y="2551430"/>
            <a:ext cx="2171065" cy="2171065"/>
          </a:xfrm>
          <a:prstGeom prst="ellipse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5010785" y="2551430"/>
            <a:ext cx="2171065" cy="21710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5" name="Image 0" descr="https://kimi-img.moonshot.cn/pub/slides/slides_tmpl/image/25-09-02-14:36:45-d2r90v9e3tpg8rchuqeg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15610" y="3046730"/>
            <a:ext cx="1189990" cy="1189990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579755" y="2103120"/>
            <a:ext cx="311785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15FA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 Final Approval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560705" y="2835275"/>
            <a:ext cx="3116580" cy="15847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Ensure all AI-driven containment, blocking, or policy changes are subject to final human approval to maintain strategic control.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8479155" y="2103120"/>
            <a:ext cx="311785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15FA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Scope Awareness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8460105" y="2835275"/>
            <a:ext cx="3116580" cy="15847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must operate within predefined playbooks and avoid actions outside approved workflows to prevent unintended consequences.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7-d2r90vpe3tpg8rchuqi0.jpg"/>
          <p:cNvPicPr>
            <a:picLocks noChangeAspect="1"/>
          </p:cNvPicPr>
          <p:nvPr/>
        </p:nvPicPr>
        <p:blipFill>
          <a:blip r:embed="rId3"/>
          <a:srcRect r="9714" b="38168"/>
          <a:stretch/>
        </p:blipFill>
        <p:spPr>
          <a:xfrm>
            <a:off x="5429250" y="1174750"/>
            <a:ext cx="6765290" cy="2349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5800" y="33210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Blue-Team AI Maturity Scale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5" name="Text 2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 flipV="1">
            <a:off x="-12700" y="1188720"/>
            <a:ext cx="12204700" cy="2362835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59000">
                <a:srgbClr val="2F82F3"/>
              </a:gs>
              <a:gs pos="100000">
                <a:srgbClr val="1552E8">
                  <a:alpha val="15000"/>
                </a:srgbClr>
              </a:gs>
            </a:gsLst>
            <a:lin ang="1890000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-12700" y="1188720"/>
            <a:ext cx="12204700" cy="23628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72160" y="1636395"/>
            <a:ext cx="3249253" cy="4178935"/>
          </a:xfrm>
          <a:prstGeom prst="round2DiagRect">
            <a:avLst>
              <a:gd name="adj1" fmla="val 7758"/>
              <a:gd name="adj2" fmla="val 0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100000">
                  <a:srgbClr val="49B2FE"/>
                </a:gs>
              </a:gsLst>
              <a:lin ang="2700000" scaled="1"/>
            </a:gra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72160" y="1636395"/>
            <a:ext cx="3249253" cy="41789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1" descr="https://kimi-img.moonshot.cn/pub/slides/slides_tmpl/image/25-09-02-14:36:45-d2r90v9e3tpg8rchuqe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015" y="3916680"/>
            <a:ext cx="3600000" cy="283845"/>
          </a:xfrm>
          <a:prstGeom prst="rect">
            <a:avLst/>
          </a:prstGeom>
        </p:spPr>
      </p:pic>
      <p:pic>
        <p:nvPicPr>
          <p:cNvPr id="11" name="Image 2" descr="https://kimi-img.moonshot.cn/pub/slides/slides_tmpl/image/25-09-02-14:36:45-d2r90v9e3tpg8rchuqe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2320" y="3916680"/>
            <a:ext cx="3600000" cy="28384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09462" y="1937385"/>
            <a:ext cx="2844654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15FA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Manual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1009462" y="2700655"/>
            <a:ext cx="2766041" cy="28917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Level 0: Traditional SOC workflows with no AI usage, relying solely on manual processes.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4239895" y="1532890"/>
            <a:ext cx="652399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Assisted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4231005" y="1976120"/>
            <a:ext cx="7204075" cy="5851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Level 1: Analysts use AI for summaries, lookups, and drafts, beginning to integrate AI into workflows.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4336415" y="3649345"/>
            <a:ext cx="336169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15FA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Integrated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4398010" y="4145915"/>
            <a:ext cx="3267710" cy="81875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Level 2: AI is embedded in tools for alert scoring and clustering, enhancing initial analysis.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8300085" y="3616960"/>
            <a:ext cx="336169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15FA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</a:t>
            </a: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8361680" y="4145915"/>
            <a:ext cx="3267710" cy="81875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Level 3: Playbooks with human review handle tasks like SOAR workflows and enrichment.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4-d2r90v1e3tpg8rchuqc0.jpg"/>
          <p:cNvPicPr>
            <a:picLocks noChangeAspect="1"/>
          </p:cNvPicPr>
          <p:nvPr/>
        </p:nvPicPr>
        <p:blipFill>
          <a:blip r:embed="rId3"/>
          <a:srcRect l="3583" r="3583"/>
          <a:stretch/>
        </p:blipFill>
        <p:spPr>
          <a:xfrm>
            <a:off x="0" y="-20955"/>
            <a:ext cx="12192000" cy="69119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1329690"/>
            <a:ext cx="2071370" cy="178157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31520" y="3013710"/>
            <a:ext cx="1098740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Alert &amp; Incident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AI-Driven Alert Triage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flip="none" rotWithShape="1">
            <a:gsLst>
              <a:gs pos="0">
                <a:srgbClr val="018EF4"/>
              </a:gs>
              <a:gs pos="91000">
                <a:srgbClr val="49B2FE"/>
              </a:gs>
              <a:gs pos="100000">
                <a:srgbClr val="49B2FE"/>
              </a:gs>
            </a:gsLst>
            <a:lin ang="135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1506220" y="1386205"/>
            <a:ext cx="4297680" cy="4450080"/>
          </a:xfrm>
          <a:prstGeom prst="roundRect">
            <a:avLst>
              <a:gd name="adj" fmla="val 4018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506220" y="1386205"/>
            <a:ext cx="4297680" cy="44500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6388100" y="1386205"/>
            <a:ext cx="4297680" cy="4450080"/>
          </a:xfrm>
          <a:prstGeom prst="roundRect">
            <a:avLst>
              <a:gd name="adj" fmla="val 4018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6388100" y="1386205"/>
            <a:ext cx="4297680" cy="44500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-3810" y="4144645"/>
            <a:ext cx="12206605" cy="2713355"/>
          </a:xfrm>
          <a:custGeom>
            <a:avLst/>
            <a:gdLst/>
            <a:ahLst/>
            <a:cxnLst/>
            <a:rect l="l" t="t" r="r" b="b"/>
            <a:pathLst>
              <a:path w="12206605" h="2713355">
                <a:moveTo>
                  <a:pt x="0" y="1346200"/>
                </a:moveTo>
                <a:cubicBezTo>
                  <a:pt x="1021080" y="554355"/>
                  <a:pt x="3368040" y="0"/>
                  <a:pt x="6099810" y="0"/>
                </a:cubicBezTo>
                <a:cubicBezTo>
                  <a:pt x="8837930" y="0"/>
                  <a:pt x="11189335" y="556895"/>
                  <a:pt x="12206605" y="1351280"/>
                </a:cubicBezTo>
                <a:lnTo>
                  <a:pt x="12206605" y="2713355"/>
                </a:lnTo>
                <a:lnTo>
                  <a:pt x="0" y="2713355"/>
                </a:lnTo>
                <a:lnTo>
                  <a:pt x="0" y="1346200"/>
                </a:lnTo>
                <a:close/>
              </a:path>
            </a:pathLst>
          </a:cu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0" name="Text 8"/>
          <p:cNvSpPr/>
          <p:nvPr/>
        </p:nvSpPr>
        <p:spPr>
          <a:xfrm>
            <a:off x="-3810" y="4144645"/>
            <a:ext cx="12206605" cy="27133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388100" y="4146927"/>
            <a:ext cx="4297680" cy="1689358"/>
          </a:xfrm>
          <a:custGeom>
            <a:avLst/>
            <a:gdLst/>
            <a:ahLst/>
            <a:cxnLst/>
            <a:rect l="l" t="t" r="r" b="b"/>
            <a:pathLst>
              <a:path w="4297680" h="1689358">
                <a:moveTo>
                  <a:pt x="0" y="0"/>
                </a:moveTo>
                <a:lnTo>
                  <a:pt x="55245" y="635"/>
                </a:lnTo>
                <a:lnTo>
                  <a:pt x="227330" y="4446"/>
                </a:lnTo>
                <a:lnTo>
                  <a:pt x="398145" y="9526"/>
                </a:lnTo>
                <a:lnTo>
                  <a:pt x="567690" y="16513"/>
                </a:lnTo>
                <a:lnTo>
                  <a:pt x="735330" y="24134"/>
                </a:lnTo>
                <a:lnTo>
                  <a:pt x="902335" y="33660"/>
                </a:lnTo>
                <a:lnTo>
                  <a:pt x="1067435" y="44457"/>
                </a:lnTo>
                <a:lnTo>
                  <a:pt x="1231265" y="56524"/>
                </a:lnTo>
                <a:lnTo>
                  <a:pt x="1393825" y="70496"/>
                </a:lnTo>
                <a:lnTo>
                  <a:pt x="1554480" y="85103"/>
                </a:lnTo>
                <a:lnTo>
                  <a:pt x="1713230" y="100980"/>
                </a:lnTo>
                <a:lnTo>
                  <a:pt x="1870710" y="118763"/>
                </a:lnTo>
                <a:lnTo>
                  <a:pt x="2026285" y="137181"/>
                </a:lnTo>
                <a:lnTo>
                  <a:pt x="2179955" y="157504"/>
                </a:lnTo>
                <a:lnTo>
                  <a:pt x="2332355" y="178462"/>
                </a:lnTo>
                <a:lnTo>
                  <a:pt x="2482215" y="201326"/>
                </a:lnTo>
                <a:lnTo>
                  <a:pt x="2630170" y="224824"/>
                </a:lnTo>
                <a:lnTo>
                  <a:pt x="2776220" y="249593"/>
                </a:lnTo>
                <a:lnTo>
                  <a:pt x="2919730" y="275632"/>
                </a:lnTo>
                <a:lnTo>
                  <a:pt x="3061335" y="302941"/>
                </a:lnTo>
                <a:lnTo>
                  <a:pt x="3201035" y="330886"/>
                </a:lnTo>
                <a:lnTo>
                  <a:pt x="3338195" y="360100"/>
                </a:lnTo>
                <a:lnTo>
                  <a:pt x="3473450" y="390585"/>
                </a:lnTo>
                <a:lnTo>
                  <a:pt x="3606165" y="422340"/>
                </a:lnTo>
                <a:cubicBezTo>
                  <a:pt x="3863975" y="480768"/>
                  <a:pt x="4330065" y="623665"/>
                  <a:pt x="4297680" y="616044"/>
                </a:cubicBezTo>
                <a:lnTo>
                  <a:pt x="4297680" y="1516612"/>
                </a:lnTo>
                <a:cubicBezTo>
                  <a:pt x="4300855" y="1613781"/>
                  <a:pt x="4211955" y="1691898"/>
                  <a:pt x="4124960" y="1689358"/>
                </a:cubicBezTo>
                <a:lnTo>
                  <a:pt x="172720" y="1689358"/>
                </a:lnTo>
                <a:cubicBezTo>
                  <a:pt x="75565" y="1692533"/>
                  <a:pt x="-2540" y="1603620"/>
                  <a:pt x="0" y="1516612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8EF4"/>
              </a:gs>
              <a:gs pos="53000">
                <a:srgbClr val="49B2FE"/>
              </a:gs>
              <a:gs pos="91000">
                <a:srgbClr val="95D7F9"/>
              </a:gs>
              <a:gs pos="100000">
                <a:srgbClr val="95D7F9"/>
              </a:gs>
            </a:gsLst>
            <a:lin ang="162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6388100" y="4146927"/>
            <a:ext cx="4297680" cy="168935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506220" y="4146927"/>
            <a:ext cx="4297680" cy="1689358"/>
          </a:xfrm>
          <a:custGeom>
            <a:avLst/>
            <a:gdLst/>
            <a:ahLst/>
            <a:cxnLst/>
            <a:rect l="l" t="t" r="r" b="b"/>
            <a:pathLst>
              <a:path w="4297680" h="1689358">
                <a:moveTo>
                  <a:pt x="0" y="616044"/>
                </a:moveTo>
                <a:cubicBezTo>
                  <a:pt x="112395" y="574763"/>
                  <a:pt x="655320" y="425515"/>
                  <a:pt x="691515" y="422340"/>
                </a:cubicBezTo>
                <a:lnTo>
                  <a:pt x="824230" y="390585"/>
                </a:lnTo>
                <a:lnTo>
                  <a:pt x="959485" y="360100"/>
                </a:lnTo>
                <a:lnTo>
                  <a:pt x="1096645" y="330886"/>
                </a:lnTo>
                <a:lnTo>
                  <a:pt x="1236345" y="302941"/>
                </a:lnTo>
                <a:lnTo>
                  <a:pt x="1377950" y="275632"/>
                </a:lnTo>
                <a:lnTo>
                  <a:pt x="1521460" y="249593"/>
                </a:lnTo>
                <a:lnTo>
                  <a:pt x="1667510" y="224824"/>
                </a:lnTo>
                <a:lnTo>
                  <a:pt x="1815465" y="201326"/>
                </a:lnTo>
                <a:lnTo>
                  <a:pt x="1965325" y="178462"/>
                </a:lnTo>
                <a:lnTo>
                  <a:pt x="2117725" y="157504"/>
                </a:lnTo>
                <a:lnTo>
                  <a:pt x="2271395" y="137181"/>
                </a:lnTo>
                <a:lnTo>
                  <a:pt x="2426970" y="118763"/>
                </a:lnTo>
                <a:lnTo>
                  <a:pt x="2584450" y="100980"/>
                </a:lnTo>
                <a:lnTo>
                  <a:pt x="2743200" y="85103"/>
                </a:lnTo>
                <a:lnTo>
                  <a:pt x="2903855" y="70496"/>
                </a:lnTo>
                <a:lnTo>
                  <a:pt x="3066415" y="56524"/>
                </a:lnTo>
                <a:lnTo>
                  <a:pt x="3230245" y="44457"/>
                </a:lnTo>
                <a:lnTo>
                  <a:pt x="3395345" y="33660"/>
                </a:lnTo>
                <a:lnTo>
                  <a:pt x="3562350" y="24134"/>
                </a:lnTo>
                <a:lnTo>
                  <a:pt x="3729990" y="16513"/>
                </a:lnTo>
                <a:lnTo>
                  <a:pt x="3899535" y="9526"/>
                </a:lnTo>
                <a:lnTo>
                  <a:pt x="4070350" y="4446"/>
                </a:lnTo>
                <a:lnTo>
                  <a:pt x="4242435" y="635"/>
                </a:lnTo>
                <a:lnTo>
                  <a:pt x="4297680" y="0"/>
                </a:lnTo>
                <a:lnTo>
                  <a:pt x="4297680" y="1516612"/>
                </a:lnTo>
                <a:cubicBezTo>
                  <a:pt x="4300855" y="1613781"/>
                  <a:pt x="4211955" y="1691898"/>
                  <a:pt x="4124960" y="1689358"/>
                </a:cubicBezTo>
                <a:lnTo>
                  <a:pt x="172720" y="1689358"/>
                </a:lnTo>
                <a:cubicBezTo>
                  <a:pt x="75565" y="1692533"/>
                  <a:pt x="-2540" y="1603620"/>
                  <a:pt x="0" y="1516612"/>
                </a:cubicBezTo>
                <a:lnTo>
                  <a:pt x="0" y="616044"/>
                </a:lnTo>
                <a:close/>
              </a:path>
            </a:pathLst>
          </a:custGeom>
          <a:gradFill flip="none" rotWithShape="1">
            <a:gsLst>
              <a:gs pos="0">
                <a:srgbClr val="018EF4"/>
              </a:gs>
              <a:gs pos="53000">
                <a:srgbClr val="49B2FE"/>
              </a:gs>
              <a:gs pos="91000">
                <a:srgbClr val="95D7F9"/>
              </a:gs>
              <a:gs pos="100000">
                <a:srgbClr val="95D7F9"/>
              </a:gs>
            </a:gsLst>
            <a:lin ang="162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1506220" y="4146927"/>
            <a:ext cx="4297680" cy="168935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776095" y="4744720"/>
            <a:ext cx="375856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Cluster and Score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778000" y="1621155"/>
            <a:ext cx="3756660" cy="10239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clusters related alerts and assigns risk scores, helping analysts quickly identify high-priority issues.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657975" y="4744720"/>
            <a:ext cx="375856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Context Summary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659880" y="1621155"/>
            <a:ext cx="3756660" cy="10239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drafts summaries of alert context, including IPs, assets, and users involved, to accelerate triage.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552E8"/>
      </a:accent1>
      <a:accent2>
        <a:srgbClr val="49B2FE"/>
      </a:accent2>
      <a:accent3>
        <a:srgbClr val="95D7F9"/>
      </a:accent3>
      <a:accent4>
        <a:srgbClr val="91B1F1"/>
      </a:accent4>
      <a:accent5>
        <a:srgbClr val="4882F4"/>
      </a:accent5>
      <a:accent6>
        <a:srgbClr val="DBD8F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853</Words>
  <Application>Microsoft Office PowerPoint</Application>
  <PresentationFormat>Widescreen</PresentationFormat>
  <Paragraphs>161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MiSans</vt:lpstr>
      <vt:lpstr>Arial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Blue-Team AI Playbook</dc:title>
  <dc:subject>Blue-Team AI Playbook</dc:subject>
  <dc:creator>Kimi</dc:creator>
  <cp:lastModifiedBy>Sean</cp:lastModifiedBy>
  <cp:revision>2</cp:revision>
  <dcterms:created xsi:type="dcterms:W3CDTF">2025-12-03T03:31:14Z</dcterms:created>
  <dcterms:modified xsi:type="dcterms:W3CDTF">2025-12-03T03:31:56Z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{"Label":"Blue-Team AI Playbook","ContentProducer":"001191110108MACG2KBH8F10000","ProduceID":"d4nqt6u4t3ogitvlds30","ReservedCode1":"","ContentPropagator":"001191110108MACG2KBH8F20000","PropagateID":"d4nqt6u4t3ogitvlds30","ReservedCode2":""}</vt:lpwstr>
  </property>
</Properties>
</file>